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jpeg"/>
  <Override PartName="/ppt/media/image20.jpg" ContentType="image/jpeg"/>
  <Override PartName="/ppt/media/image21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8" r:id="rId28"/>
    <p:sldId id="287" r:id="rId29"/>
    <p:sldId id="289" r:id="rId30"/>
    <p:sldId id="279" r:id="rId31"/>
    <p:sldId id="290" r:id="rId32"/>
    <p:sldId id="292" r:id="rId33"/>
    <p:sldId id="294" r:id="rId34"/>
    <p:sldId id="293" r:id="rId35"/>
    <p:sldId id="295" r:id="rId36"/>
    <p:sldId id="296" r:id="rId37"/>
    <p:sldId id="299" r:id="rId38"/>
    <p:sldId id="29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D00"/>
    <a:srgbClr val="0082D3"/>
    <a:srgbClr val="E37500"/>
    <a:srgbClr val="F19800"/>
    <a:srgbClr val="C00D10"/>
    <a:srgbClr val="C00020"/>
    <a:srgbClr val="349B05"/>
    <a:srgbClr val="339605"/>
    <a:srgbClr val="79D827"/>
    <a:srgbClr val="8DD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/>
    <p:restoredTop sz="86485"/>
  </p:normalViewPr>
  <p:slideViewPr>
    <p:cSldViewPr snapToGrid="0" snapToObjects="1">
      <p:cViewPr varScale="1">
        <p:scale>
          <a:sx n="110" d="100"/>
          <a:sy n="110" d="100"/>
        </p:scale>
        <p:origin x="4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455D1-0A62-5B44-AE82-B557E0EEACD3}" type="datetime1">
              <a:t>2019/5/25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F485-523A-7443-9CB6-9994BD5E605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68717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6C7-7F89-5D47-86F6-3BD1F7D41150}" type="datetime1">
              <a:t>2019/5/25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2DF0-70FF-F54C-8E53-01D2923E4F1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07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4CD6C7-7F89-5D47-86F6-3BD1F7D41150}" type="datetime1">
              <a:rPr lang="zh-CN" altLang="en-US" smtClean="0"/>
              <a:t>2019/5/25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81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4987636"/>
            <a:ext cx="12192000" cy="187036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3416969" y="-1828"/>
            <a:ext cx="8775031" cy="49856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5031" h="4989464">
                <a:moveTo>
                  <a:pt x="3327823" y="0"/>
                </a:moveTo>
                <a:lnTo>
                  <a:pt x="8775031" y="1828"/>
                </a:lnTo>
                <a:lnTo>
                  <a:pt x="8775031" y="4989464"/>
                </a:lnTo>
                <a:lnTo>
                  <a:pt x="0" y="4973422"/>
                </a:lnTo>
                <a:lnTo>
                  <a:pt x="332782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5327" y="3102421"/>
            <a:ext cx="11701346" cy="82251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</a:lstStyle>
          <a:p>
            <a:r>
              <a:rPr kumimoji="1" lang="en-US" altLang="zh-CN" dirty="0"/>
              <a:t>2019NOIP</a:t>
            </a:r>
            <a:r>
              <a:rPr kumimoji="1" lang="zh-CN" altLang="en-US" dirty="0"/>
              <a:t>系统训练营  普及组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5327" y="4007199"/>
            <a:ext cx="11701346" cy="4867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单击此处编辑章节标题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35" y="1384180"/>
            <a:ext cx="3640130" cy="1635982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45328" y="5251450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单击此处编辑讲师和作者姓名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</p:spTree>
    <p:extLst>
      <p:ext uri="{BB962C8B-B14F-4D97-AF65-F5344CB8AC3E}">
        <p14:creationId xmlns:p14="http://schemas.microsoft.com/office/powerpoint/2010/main" val="15594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本节回顾</a:t>
            </a:r>
          </a:p>
        </p:txBody>
      </p:sp>
      <p:sp>
        <p:nvSpPr>
          <p:cNvPr id="13" name="矩形 11"/>
          <p:cNvSpPr/>
          <p:nvPr userDrawn="1"/>
        </p:nvSpPr>
        <p:spPr>
          <a:xfrm flipV="1">
            <a:off x="3125164" y="-1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0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>
            <a:off x="1423686" y="0"/>
            <a:ext cx="1076831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V="1">
            <a:off x="0" y="0"/>
            <a:ext cx="9398644" cy="390066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75504" y="3429000"/>
            <a:ext cx="1064099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4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谢谢观看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89" y="1885738"/>
            <a:ext cx="3433822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节回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125164" y="0"/>
            <a:ext cx="9066836" cy="1215343"/>
          </a:xfrm>
          <a:custGeom>
            <a:avLst/>
            <a:gdLst>
              <a:gd name="connsiteX0" fmla="*/ 0 w 12192000"/>
              <a:gd name="connsiteY0" fmla="*/ 0 h 1215343"/>
              <a:gd name="connsiteX1" fmla="*/ 12192000 w 12192000"/>
              <a:gd name="connsiteY1" fmla="*/ 0 h 1215343"/>
              <a:gd name="connsiteX2" fmla="*/ 12192000 w 12192000"/>
              <a:gd name="connsiteY2" fmla="*/ 1215343 h 1215343"/>
              <a:gd name="connsiteX3" fmla="*/ 0 w 12192000"/>
              <a:gd name="connsiteY3" fmla="*/ 1215343 h 1215343"/>
              <a:gd name="connsiteX4" fmla="*/ 0 w 12192000"/>
              <a:gd name="connsiteY4" fmla="*/ 0 h 1215343"/>
              <a:gd name="connsiteX0" fmla="*/ 0 w 12192000"/>
              <a:gd name="connsiteY0" fmla="*/ 0 h 1226918"/>
              <a:gd name="connsiteX1" fmla="*/ 12192000 w 12192000"/>
              <a:gd name="connsiteY1" fmla="*/ 0 h 1226918"/>
              <a:gd name="connsiteX2" fmla="*/ 12192000 w 12192000"/>
              <a:gd name="connsiteY2" fmla="*/ 1215343 h 1226918"/>
              <a:gd name="connsiteX3" fmla="*/ 6967959 w 12192000"/>
              <a:gd name="connsiteY3" fmla="*/ 1226918 h 1226918"/>
              <a:gd name="connsiteX4" fmla="*/ 0 w 12192000"/>
              <a:gd name="connsiteY4" fmla="*/ 0 h 1226918"/>
              <a:gd name="connsiteX0" fmla="*/ 0 w 7666299"/>
              <a:gd name="connsiteY0" fmla="*/ 11575 h 1226918"/>
              <a:gd name="connsiteX1" fmla="*/ 7666299 w 7666299"/>
              <a:gd name="connsiteY1" fmla="*/ 0 h 1226918"/>
              <a:gd name="connsiteX2" fmla="*/ 7666299 w 7666299"/>
              <a:gd name="connsiteY2" fmla="*/ 1215343 h 1226918"/>
              <a:gd name="connsiteX3" fmla="*/ 2442258 w 7666299"/>
              <a:gd name="connsiteY3" fmla="*/ 1226918 h 1226918"/>
              <a:gd name="connsiteX4" fmla="*/ 0 w 7666299"/>
              <a:gd name="connsiteY4" fmla="*/ 11575 h 1226918"/>
              <a:gd name="connsiteX0" fmla="*/ 1400537 w 9066836"/>
              <a:gd name="connsiteY0" fmla="*/ 11575 h 1215343"/>
              <a:gd name="connsiteX1" fmla="*/ 9066836 w 9066836"/>
              <a:gd name="connsiteY1" fmla="*/ 0 h 1215343"/>
              <a:gd name="connsiteX2" fmla="*/ 9066836 w 9066836"/>
              <a:gd name="connsiteY2" fmla="*/ 1215343 h 1215343"/>
              <a:gd name="connsiteX3" fmla="*/ 0 w 9066836"/>
              <a:gd name="connsiteY3" fmla="*/ 1203769 h 1215343"/>
              <a:gd name="connsiteX4" fmla="*/ 1400537 w 9066836"/>
              <a:gd name="connsiteY4" fmla="*/ 11575 h 12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6836" h="1215343">
                <a:moveTo>
                  <a:pt x="1400537" y="11575"/>
                </a:moveTo>
                <a:lnTo>
                  <a:pt x="9066836" y="0"/>
                </a:lnTo>
                <a:lnTo>
                  <a:pt x="9066836" y="1215343"/>
                </a:lnTo>
                <a:lnTo>
                  <a:pt x="0" y="1203769"/>
                </a:lnTo>
                <a:lnTo>
                  <a:pt x="1400537" y="11575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215343"/>
            <a:ext cx="12192000" cy="56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9" y="1365813"/>
            <a:ext cx="11053822" cy="4988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9089" y="569927"/>
            <a:ext cx="27084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上节回顾</a:t>
            </a:r>
          </a:p>
        </p:txBody>
      </p:sp>
    </p:spTree>
    <p:extLst>
      <p:ext uri="{BB962C8B-B14F-4D97-AF65-F5344CB8AC3E}">
        <p14:creationId xmlns:p14="http://schemas.microsoft.com/office/powerpoint/2010/main" val="16119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 flipH="1">
            <a:off x="-1" y="0"/>
            <a:ext cx="10833904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2" y="0"/>
            <a:ext cx="9398644" cy="1620456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23297" y="653810"/>
            <a:ext cx="2312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rPr>
              <a:t>本节目录</a:t>
            </a:r>
          </a:p>
        </p:txBody>
      </p:sp>
      <p:sp>
        <p:nvSpPr>
          <p:cNvPr id="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0774102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040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6"/>
          <p:cNvSpPr/>
          <p:nvPr userDrawn="1"/>
        </p:nvSpPr>
        <p:spPr>
          <a:xfrm>
            <a:off x="2132179" y="0"/>
            <a:ext cx="10059821" cy="686074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76"/>
          <p:cNvSpPr/>
          <p:nvPr userDrawn="1"/>
        </p:nvSpPr>
        <p:spPr>
          <a:xfrm rot="10800000">
            <a:off x="-3" y="4987635"/>
            <a:ext cx="9005105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5328" y="3365588"/>
            <a:ext cx="11701346" cy="639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单击此处编辑版本和修订日期</a:t>
            </a: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5328" y="2587208"/>
            <a:ext cx="11701346" cy="573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liHYAiHei-Beta" charset="-122"/>
                <a:ea typeface="AliHYAiHei-Beta" charset="-122"/>
                <a:cs typeface="AliHYAiHei-Beta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单击此处编辑编号</a:t>
            </a:r>
          </a:p>
        </p:txBody>
      </p:sp>
    </p:spTree>
    <p:extLst>
      <p:ext uri="{BB962C8B-B14F-4D97-AF65-F5344CB8AC3E}">
        <p14:creationId xmlns:p14="http://schemas.microsoft.com/office/powerpoint/2010/main" val="6673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76"/>
          <p:cNvSpPr/>
          <p:nvPr userDrawn="1"/>
        </p:nvSpPr>
        <p:spPr>
          <a:xfrm rot="10800000">
            <a:off x="-2" y="-1"/>
            <a:ext cx="1026674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76"/>
          <p:cNvSpPr/>
          <p:nvPr userDrawn="1"/>
        </p:nvSpPr>
        <p:spPr>
          <a:xfrm rot="10800000" flipH="1">
            <a:off x="7500395" y="0"/>
            <a:ext cx="4691605" cy="1365812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316991 w 6673109"/>
              <a:gd name="connsiteY3" fmla="*/ 4971597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2316991" y="4971597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1365813"/>
            <a:ext cx="12192000" cy="549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8" y="569315"/>
            <a:ext cx="11053823" cy="5650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/>
              <a:t>单击此处编辑本页标题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69088" y="1620456"/>
            <a:ext cx="11053823" cy="46645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82138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6"/>
          <p:cNvSpPr/>
          <p:nvPr userDrawn="1"/>
        </p:nvSpPr>
        <p:spPr>
          <a:xfrm rot="5400000">
            <a:off x="-1168858" y="3819463"/>
            <a:ext cx="4207397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76"/>
          <p:cNvSpPr/>
          <p:nvPr userDrawn="1"/>
        </p:nvSpPr>
        <p:spPr>
          <a:xfrm rot="16200000" flipV="1">
            <a:off x="-947799" y="950454"/>
            <a:ext cx="5868367" cy="3967457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970115" y="0"/>
            <a:ext cx="822188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9" y="474562"/>
            <a:ext cx="3146386" cy="58799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4284561" y="474562"/>
            <a:ext cx="73383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0B797-BA8F-AB42-83A7-5FE5E8FCA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0839" y="0"/>
            <a:ext cx="2281161" cy="12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面右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rot="5400000" flipV="1">
            <a:off x="9090949" y="3756952"/>
            <a:ext cx="4207397" cy="1994703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6200000">
            <a:off x="7271431" y="947794"/>
            <a:ext cx="5868367" cy="397277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109" h="4987636">
                <a:moveTo>
                  <a:pt x="0" y="29053"/>
                </a:moveTo>
                <a:lnTo>
                  <a:pt x="6673109" y="0"/>
                </a:lnTo>
                <a:lnTo>
                  <a:pt x="6673109" y="4987636"/>
                </a:lnTo>
                <a:lnTo>
                  <a:pt x="1481066" y="4971598"/>
                </a:lnTo>
                <a:lnTo>
                  <a:pt x="0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22188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76525" y="1415143"/>
            <a:ext cx="3146386" cy="49393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3200" b="1" i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单击此处编辑本页标题</a:t>
            </a:r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3812" y="474562"/>
            <a:ext cx="7338350" cy="58799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70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6"/>
          <p:cNvSpPr/>
          <p:nvPr userDrawn="1"/>
        </p:nvSpPr>
        <p:spPr>
          <a:xfrm flipH="1" flipV="1">
            <a:off x="-1" y="0"/>
            <a:ext cx="10833904" cy="6829064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9821" h="6865998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44388" y="4577941"/>
                  <a:pt x="10036672" y="6865998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77" y="474562"/>
            <a:ext cx="10982446" cy="5879939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>
                <a:solidFill>
                  <a:schemeClr val="bg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</a:lstStyle>
          <a:p>
            <a:pPr lvl="0"/>
            <a:r>
              <a:rPr kumimoji="1" lang="zh-CN" altLang="en-US"/>
              <a:t>单击此处编辑步骤、知识点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10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版面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76"/>
          <p:cNvSpPr/>
          <p:nvPr userDrawn="1"/>
        </p:nvSpPr>
        <p:spPr>
          <a:xfrm flipH="1" flipV="1">
            <a:off x="-843" y="4435"/>
            <a:ext cx="10834746" cy="6824629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59821 w 10059821"/>
              <a:gd name="connsiteY2" fmla="*/ 4989464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59821"/>
              <a:gd name="connsiteY0" fmla="*/ 0 h 6865998"/>
              <a:gd name="connsiteX1" fmla="*/ 10059821 w 10059821"/>
              <a:gd name="connsiteY1" fmla="*/ 1828 h 6865998"/>
              <a:gd name="connsiteX2" fmla="*/ 10036672 w 10059821"/>
              <a:gd name="connsiteY2" fmla="*/ 6865998 h 6865998"/>
              <a:gd name="connsiteX3" fmla="*/ 0 w 10059821"/>
              <a:gd name="connsiteY3" fmla="*/ 6861539 h 6865998"/>
              <a:gd name="connsiteX4" fmla="*/ 4612613 w 10059821"/>
              <a:gd name="connsiteY4" fmla="*/ 0 h 6865998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31086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80773"/>
              <a:gd name="connsiteY0" fmla="*/ 0 h 6861539"/>
              <a:gd name="connsiteX1" fmla="*/ 10059821 w 10080773"/>
              <a:gd name="connsiteY1" fmla="*/ 1828 h 6861539"/>
              <a:gd name="connsiteX2" fmla="*/ 10079662 w 10080773"/>
              <a:gd name="connsiteY2" fmla="*/ 6842723 h 6861539"/>
              <a:gd name="connsiteX3" fmla="*/ 0 w 10080773"/>
              <a:gd name="connsiteY3" fmla="*/ 6861539 h 6861539"/>
              <a:gd name="connsiteX4" fmla="*/ 4612613 w 10080773"/>
              <a:gd name="connsiteY4" fmla="*/ 0 h 6861539"/>
              <a:gd name="connsiteX0" fmla="*/ 4612613 w 10059821"/>
              <a:gd name="connsiteY0" fmla="*/ 0 h 6861539"/>
              <a:gd name="connsiteX1" fmla="*/ 10059821 w 10059821"/>
              <a:gd name="connsiteY1" fmla="*/ 1828 h 6861539"/>
              <a:gd name="connsiteX2" fmla="*/ 10047419 w 10059821"/>
              <a:gd name="connsiteY2" fmla="*/ 6854360 h 6861539"/>
              <a:gd name="connsiteX3" fmla="*/ 0 w 10059821"/>
              <a:gd name="connsiteY3" fmla="*/ 6861539 h 6861539"/>
              <a:gd name="connsiteX4" fmla="*/ 4612613 w 10059821"/>
              <a:gd name="connsiteY4" fmla="*/ 0 h 6861539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42724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  <a:gd name="connsiteX0" fmla="*/ 4612613 w 10059821"/>
              <a:gd name="connsiteY0" fmla="*/ 0 h 6877636"/>
              <a:gd name="connsiteX1" fmla="*/ 10059821 w 10059821"/>
              <a:gd name="connsiteY1" fmla="*/ 1828 h 6877636"/>
              <a:gd name="connsiteX2" fmla="*/ 10047419 w 10059821"/>
              <a:gd name="connsiteY2" fmla="*/ 6877636 h 6877636"/>
              <a:gd name="connsiteX3" fmla="*/ 0 w 10059821"/>
              <a:gd name="connsiteY3" fmla="*/ 6861539 h 6877636"/>
              <a:gd name="connsiteX4" fmla="*/ 4612613 w 10059821"/>
              <a:gd name="connsiteY4" fmla="*/ 0 h 6877636"/>
              <a:gd name="connsiteX0" fmla="*/ 4612613 w 10060603"/>
              <a:gd name="connsiteY0" fmla="*/ 0 h 6861539"/>
              <a:gd name="connsiteX1" fmla="*/ 10059821 w 10060603"/>
              <a:gd name="connsiteY1" fmla="*/ 1828 h 6861539"/>
              <a:gd name="connsiteX2" fmla="*/ 10058167 w 10060603"/>
              <a:gd name="connsiteY2" fmla="*/ 6854361 h 6861539"/>
              <a:gd name="connsiteX3" fmla="*/ 0 w 10060603"/>
              <a:gd name="connsiteY3" fmla="*/ 6861539 h 6861539"/>
              <a:gd name="connsiteX4" fmla="*/ 4612613 w 10060603"/>
              <a:gd name="connsiteY4" fmla="*/ 0 h 68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603" h="6861539">
                <a:moveTo>
                  <a:pt x="4612613" y="0"/>
                </a:moveTo>
                <a:lnTo>
                  <a:pt x="10059821" y="1828"/>
                </a:lnTo>
                <a:cubicBezTo>
                  <a:pt x="10052105" y="2289885"/>
                  <a:pt x="10065883" y="4566304"/>
                  <a:pt x="10058167" y="6854361"/>
                </a:cubicBezTo>
                <a:lnTo>
                  <a:pt x="0" y="6861539"/>
                </a:lnTo>
                <a:lnTo>
                  <a:pt x="461261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76"/>
          <p:cNvSpPr/>
          <p:nvPr userDrawn="1"/>
        </p:nvSpPr>
        <p:spPr>
          <a:xfrm rot="10800000" flipH="1">
            <a:off x="2129743" y="4959385"/>
            <a:ext cx="10062258" cy="1869678"/>
          </a:xfrm>
          <a:custGeom>
            <a:avLst/>
            <a:gdLst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0 w 12192000"/>
              <a:gd name="connsiteY3" fmla="*/ 4987636 h 4987636"/>
              <a:gd name="connsiteX4" fmla="*/ 0 w 12192000"/>
              <a:gd name="connsiteY4" fmla="*/ 0 h 4987636"/>
              <a:gd name="connsiteX0" fmla="*/ 0 w 12192000"/>
              <a:gd name="connsiteY0" fmla="*/ 0 h 4987636"/>
              <a:gd name="connsiteX1" fmla="*/ 12192000 w 12192000"/>
              <a:gd name="connsiteY1" fmla="*/ 0 h 4987636"/>
              <a:gd name="connsiteX2" fmla="*/ 12192000 w 12192000"/>
              <a:gd name="connsiteY2" fmla="*/ 4987636 h 4987636"/>
              <a:gd name="connsiteX3" fmla="*/ 5165558 w 12192000"/>
              <a:gd name="connsiteY3" fmla="*/ 4971594 h 4987636"/>
              <a:gd name="connsiteX4" fmla="*/ 0 w 12192000"/>
              <a:gd name="connsiteY4" fmla="*/ 0 h 4987636"/>
              <a:gd name="connsiteX0" fmla="*/ 0 w 8935453"/>
              <a:gd name="connsiteY0" fmla="*/ 0 h 5003678"/>
              <a:gd name="connsiteX1" fmla="*/ 8935453 w 8935453"/>
              <a:gd name="connsiteY1" fmla="*/ 16042 h 5003678"/>
              <a:gd name="connsiteX2" fmla="*/ 8935453 w 8935453"/>
              <a:gd name="connsiteY2" fmla="*/ 5003678 h 5003678"/>
              <a:gd name="connsiteX3" fmla="*/ 1909011 w 8935453"/>
              <a:gd name="connsiteY3" fmla="*/ 4987636 h 5003678"/>
              <a:gd name="connsiteX4" fmla="*/ 0 w 8935453"/>
              <a:gd name="connsiteY4" fmla="*/ 0 h 5003678"/>
              <a:gd name="connsiteX0" fmla="*/ 2486526 w 7026442"/>
              <a:gd name="connsiteY0" fmla="*/ 0 h 5003678"/>
              <a:gd name="connsiteX1" fmla="*/ 7026442 w 7026442"/>
              <a:gd name="connsiteY1" fmla="*/ 16042 h 5003678"/>
              <a:gd name="connsiteX2" fmla="*/ 7026442 w 7026442"/>
              <a:gd name="connsiteY2" fmla="*/ 5003678 h 5003678"/>
              <a:gd name="connsiteX3" fmla="*/ 0 w 7026442"/>
              <a:gd name="connsiteY3" fmla="*/ 4987636 h 5003678"/>
              <a:gd name="connsiteX4" fmla="*/ 2486526 w 7026442"/>
              <a:gd name="connsiteY4" fmla="*/ 0 h 5003678"/>
              <a:gd name="connsiteX0" fmla="*/ 4235115 w 8775031"/>
              <a:gd name="connsiteY0" fmla="*/ 0 h 5003678"/>
              <a:gd name="connsiteX1" fmla="*/ 8775031 w 8775031"/>
              <a:gd name="connsiteY1" fmla="*/ 16042 h 5003678"/>
              <a:gd name="connsiteX2" fmla="*/ 8775031 w 8775031"/>
              <a:gd name="connsiteY2" fmla="*/ 5003678 h 5003678"/>
              <a:gd name="connsiteX3" fmla="*/ 0 w 8775031"/>
              <a:gd name="connsiteY3" fmla="*/ 4987636 h 5003678"/>
              <a:gd name="connsiteX4" fmla="*/ 4235115 w 8775031"/>
              <a:gd name="connsiteY4" fmla="*/ 0 h 5003678"/>
              <a:gd name="connsiteX0" fmla="*/ 3304673 w 8775031"/>
              <a:gd name="connsiteY0" fmla="*/ 0 h 5035762"/>
              <a:gd name="connsiteX1" fmla="*/ 8775031 w 8775031"/>
              <a:gd name="connsiteY1" fmla="*/ 48126 h 5035762"/>
              <a:gd name="connsiteX2" fmla="*/ 8775031 w 8775031"/>
              <a:gd name="connsiteY2" fmla="*/ 5035762 h 5035762"/>
              <a:gd name="connsiteX3" fmla="*/ 0 w 8775031"/>
              <a:gd name="connsiteY3" fmla="*/ 5019720 h 5035762"/>
              <a:gd name="connsiteX4" fmla="*/ 3304673 w 8775031"/>
              <a:gd name="connsiteY4" fmla="*/ 0 h 5035762"/>
              <a:gd name="connsiteX0" fmla="*/ 3316248 w 8775031"/>
              <a:gd name="connsiteY0" fmla="*/ 0 h 5024188"/>
              <a:gd name="connsiteX1" fmla="*/ 8775031 w 8775031"/>
              <a:gd name="connsiteY1" fmla="*/ 36552 h 5024188"/>
              <a:gd name="connsiteX2" fmla="*/ 8775031 w 8775031"/>
              <a:gd name="connsiteY2" fmla="*/ 5024188 h 5024188"/>
              <a:gd name="connsiteX3" fmla="*/ 0 w 8775031"/>
              <a:gd name="connsiteY3" fmla="*/ 5008146 h 5024188"/>
              <a:gd name="connsiteX4" fmla="*/ 3316248 w 8775031"/>
              <a:gd name="connsiteY4" fmla="*/ 0 h 5024188"/>
              <a:gd name="connsiteX0" fmla="*/ 3327823 w 8775031"/>
              <a:gd name="connsiteY0" fmla="*/ 0 h 4989464"/>
              <a:gd name="connsiteX1" fmla="*/ 8775031 w 8775031"/>
              <a:gd name="connsiteY1" fmla="*/ 1828 h 4989464"/>
              <a:gd name="connsiteX2" fmla="*/ 8775031 w 8775031"/>
              <a:gd name="connsiteY2" fmla="*/ 4989464 h 4989464"/>
              <a:gd name="connsiteX3" fmla="*/ 0 w 8775031"/>
              <a:gd name="connsiteY3" fmla="*/ 4973422 h 4989464"/>
              <a:gd name="connsiteX4" fmla="*/ 3327823 w 8775031"/>
              <a:gd name="connsiteY4" fmla="*/ 0 h 4989464"/>
              <a:gd name="connsiteX0" fmla="*/ 0 w 5447208"/>
              <a:gd name="connsiteY0" fmla="*/ 0 h 4989464"/>
              <a:gd name="connsiteX1" fmla="*/ 5447208 w 5447208"/>
              <a:gd name="connsiteY1" fmla="*/ 1828 h 4989464"/>
              <a:gd name="connsiteX2" fmla="*/ 5447208 w 5447208"/>
              <a:gd name="connsiteY2" fmla="*/ 4989464 h 4989464"/>
              <a:gd name="connsiteX3" fmla="*/ 1776613 w 5447208"/>
              <a:gd name="connsiteY3" fmla="*/ 4973423 h 4989464"/>
              <a:gd name="connsiteX4" fmla="*/ 0 w 5447208"/>
              <a:gd name="connsiteY4" fmla="*/ 0 h 4989464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3709585 w 7380180"/>
              <a:gd name="connsiteY3" fmla="*/ 5004298 h 5020339"/>
              <a:gd name="connsiteX4" fmla="*/ 0 w 7380180"/>
              <a:gd name="connsiteY4" fmla="*/ 0 h 5020339"/>
              <a:gd name="connsiteX0" fmla="*/ 0 w 7380180"/>
              <a:gd name="connsiteY0" fmla="*/ 0 h 5020339"/>
              <a:gd name="connsiteX1" fmla="*/ 7380180 w 7380180"/>
              <a:gd name="connsiteY1" fmla="*/ 32703 h 5020339"/>
              <a:gd name="connsiteX2" fmla="*/ 7380180 w 7380180"/>
              <a:gd name="connsiteY2" fmla="*/ 5020339 h 5020339"/>
              <a:gd name="connsiteX3" fmla="*/ 2239600 w 7380180"/>
              <a:gd name="connsiteY3" fmla="*/ 5004298 h 5020339"/>
              <a:gd name="connsiteX4" fmla="*/ 0 w 7380180"/>
              <a:gd name="connsiteY4" fmla="*/ 0 h 5020339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927083 w 7067663"/>
              <a:gd name="connsiteY3" fmla="*/ 4971595 h 4987636"/>
              <a:gd name="connsiteX4" fmla="*/ 0 w 7067663"/>
              <a:gd name="connsiteY4" fmla="*/ 29053 h 4987636"/>
              <a:gd name="connsiteX0" fmla="*/ 0 w 7067663"/>
              <a:gd name="connsiteY0" fmla="*/ 29053 h 5002473"/>
              <a:gd name="connsiteX1" fmla="*/ 7067663 w 7067663"/>
              <a:gd name="connsiteY1" fmla="*/ 0 h 5002473"/>
              <a:gd name="connsiteX2" fmla="*/ 7067663 w 7067663"/>
              <a:gd name="connsiteY2" fmla="*/ 4987636 h 5002473"/>
              <a:gd name="connsiteX3" fmla="*/ 1927083 w 7067663"/>
              <a:gd name="connsiteY3" fmla="*/ 5002473 h 5002473"/>
              <a:gd name="connsiteX4" fmla="*/ 0 w 7067663"/>
              <a:gd name="connsiteY4" fmla="*/ 29053 h 5002473"/>
              <a:gd name="connsiteX0" fmla="*/ 0 w 7067663"/>
              <a:gd name="connsiteY0" fmla="*/ 29053 h 4987636"/>
              <a:gd name="connsiteX1" fmla="*/ 7067663 w 7067663"/>
              <a:gd name="connsiteY1" fmla="*/ 0 h 4987636"/>
              <a:gd name="connsiteX2" fmla="*/ 7067663 w 7067663"/>
              <a:gd name="connsiteY2" fmla="*/ 4987636 h 4987636"/>
              <a:gd name="connsiteX3" fmla="*/ 1875620 w 7067663"/>
              <a:gd name="connsiteY3" fmla="*/ 4971598 h 4987636"/>
              <a:gd name="connsiteX4" fmla="*/ 0 w 7067663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1481066 w 6673109"/>
              <a:gd name="connsiteY3" fmla="*/ 4971598 h 4987636"/>
              <a:gd name="connsiteX4" fmla="*/ 0 w 6673109"/>
              <a:gd name="connsiteY4" fmla="*/ 29053 h 4987636"/>
              <a:gd name="connsiteX0" fmla="*/ 0 w 6673109"/>
              <a:gd name="connsiteY0" fmla="*/ 29053 h 4987636"/>
              <a:gd name="connsiteX1" fmla="*/ 6673109 w 6673109"/>
              <a:gd name="connsiteY1" fmla="*/ 0 h 4987636"/>
              <a:gd name="connsiteX2" fmla="*/ 6673109 w 6673109"/>
              <a:gd name="connsiteY2" fmla="*/ 4987636 h 4987636"/>
              <a:gd name="connsiteX3" fmla="*/ 245940 w 6673109"/>
              <a:gd name="connsiteY3" fmla="*/ 4971598 h 4987636"/>
              <a:gd name="connsiteX4" fmla="*/ 0 w 6673109"/>
              <a:gd name="connsiteY4" fmla="*/ 29053 h 4987636"/>
              <a:gd name="connsiteX0" fmla="*/ 1040649 w 6427169"/>
              <a:gd name="connsiteY0" fmla="*/ 29053 h 4987636"/>
              <a:gd name="connsiteX1" fmla="*/ 6427169 w 6427169"/>
              <a:gd name="connsiteY1" fmla="*/ 0 h 4987636"/>
              <a:gd name="connsiteX2" fmla="*/ 6427169 w 6427169"/>
              <a:gd name="connsiteY2" fmla="*/ 4987636 h 4987636"/>
              <a:gd name="connsiteX3" fmla="*/ 0 w 6427169"/>
              <a:gd name="connsiteY3" fmla="*/ 4971598 h 4987636"/>
              <a:gd name="connsiteX4" fmla="*/ 1040649 w 6427169"/>
              <a:gd name="connsiteY4" fmla="*/ 29053 h 4987636"/>
              <a:gd name="connsiteX0" fmla="*/ 903413 w 6289933"/>
              <a:gd name="connsiteY0" fmla="*/ 29053 h 4987636"/>
              <a:gd name="connsiteX1" fmla="*/ 6289933 w 6289933"/>
              <a:gd name="connsiteY1" fmla="*/ 0 h 4987636"/>
              <a:gd name="connsiteX2" fmla="*/ 6289933 w 6289933"/>
              <a:gd name="connsiteY2" fmla="*/ 4987636 h 4987636"/>
              <a:gd name="connsiteX3" fmla="*/ 0 w 6289933"/>
              <a:gd name="connsiteY3" fmla="*/ 4940723 h 4987636"/>
              <a:gd name="connsiteX4" fmla="*/ 903413 w 6289933"/>
              <a:gd name="connsiteY4" fmla="*/ 29053 h 498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33" h="4987636">
                <a:moveTo>
                  <a:pt x="903413" y="29053"/>
                </a:moveTo>
                <a:lnTo>
                  <a:pt x="6289933" y="0"/>
                </a:lnTo>
                <a:lnTo>
                  <a:pt x="6289933" y="4987636"/>
                </a:lnTo>
                <a:lnTo>
                  <a:pt x="0" y="4940723"/>
                </a:lnTo>
                <a:lnTo>
                  <a:pt x="903413" y="29053"/>
                </a:ln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5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67"/>
            <a:ext cx="121928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全屏展示的图片应图片居中放置</a:t>
            </a:r>
          </a:p>
        </p:txBody>
      </p:sp>
    </p:spTree>
    <p:extLst>
      <p:ext uri="{BB962C8B-B14F-4D97-AF65-F5344CB8AC3E}">
        <p14:creationId xmlns:p14="http://schemas.microsoft.com/office/powerpoint/2010/main" val="783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9D419C-6CB0-5E41-81D8-7DC0FECE3A2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4" y="0"/>
            <a:ext cx="271277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5" r:id="rId3"/>
    <p:sldLayoutId id="2147483659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noi.ac/problem/413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noi.ac/problem/419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noi.ac/problem/415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noi.ac/problem/411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2019NOIP</a:t>
            </a:r>
            <a:r>
              <a:rPr kumimoji="1" lang="zh-CN" altLang="en-US" dirty="0"/>
              <a:t>系统训练营   普及组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宽搜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队列、处理联通块问题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实验舱 南哥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2019/05/25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95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：数独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02D3B-F2D1-3643-BEC8-79356039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73" y="0"/>
            <a:ext cx="8143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：数独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02D3B-F2D1-3643-BEC8-79356039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73" y="0"/>
            <a:ext cx="814387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1C5F92-2A10-0049-997E-1786152AC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4" y="1134319"/>
            <a:ext cx="7823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CDA8CF-9A4A-2545-8ADD-78F4D8D93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8EAE2-F870-104F-9F4C-5E359B5D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4" y="1290577"/>
            <a:ext cx="8219675" cy="53243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1C169E-52EB-A14F-B238-481FEA044CFD}"/>
              </a:ext>
            </a:extLst>
          </p:cNvPr>
          <p:cNvSpPr txBox="1"/>
          <p:nvPr/>
        </p:nvSpPr>
        <p:spPr>
          <a:xfrm>
            <a:off x="8148577" y="2430684"/>
            <a:ext cx="317146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FF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要点：</a:t>
            </a:r>
            <a:endParaRPr kumimoji="1" lang="en-US" altLang="zh-CN" sz="2400" b="0" i="0" dirty="0">
              <a:solidFill>
                <a:srgbClr val="FF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存储每一步时的地图，从当前地图可能出发的位置向给定方向前进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4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CDA8CF-9A4A-2545-8ADD-78F4D8D93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C169E-52EB-A14F-B238-481FEA044CFD}"/>
              </a:ext>
            </a:extLst>
          </p:cNvPr>
          <p:cNvSpPr txBox="1"/>
          <p:nvPr/>
        </p:nvSpPr>
        <p:spPr>
          <a:xfrm>
            <a:off x="1307938" y="1551009"/>
            <a:ext cx="743094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(x,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y)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沿着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d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方向一直前进，并保存可以停留的位置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1DA8D-6E9F-B448-BE54-F0511708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20" y="2429364"/>
            <a:ext cx="8788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ECC033-3474-2A41-8BB2-C5C776623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zh-CN" altLang="en-US" dirty="0"/>
              <a:t>：靶形数独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035B7-810C-4144-9617-5CC0340AF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715" y="1663861"/>
            <a:ext cx="3493625" cy="4664597"/>
          </a:xfrm>
        </p:spPr>
        <p:txBody>
          <a:bodyPr/>
          <a:lstStyle/>
          <a:p>
            <a:r>
              <a:rPr kumimoji="1" lang="zh-CN" altLang="en-US" dirty="0"/>
              <a:t>和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：数独的比较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</a:t>
            </a:r>
            <a:r>
              <a:rPr kumimoji="1" lang="zh-CN" altLang="en-US" dirty="0"/>
              <a:t>中数独解唯一，而本题并不唯一，需要找到所有的可能解，并计算其中得分最大值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本题数据量很大（空白位置很多），需要更好的剪枝方法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01A10-8512-1340-BDC6-9CC85693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40" y="0"/>
            <a:ext cx="749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01EF1E-E452-1646-9608-D79AC054C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zh-CN" altLang="en-US" dirty="0"/>
              <a:t>：靶形数独</a:t>
            </a:r>
          </a:p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7703F-BB16-7E49-AC07-29ACF002F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399" y="1319515"/>
            <a:ext cx="4143272" cy="4664597"/>
          </a:xfrm>
        </p:spPr>
        <p:txBody>
          <a:bodyPr/>
          <a:lstStyle/>
          <a:p>
            <a:r>
              <a:rPr kumimoji="1" lang="zh-CN" altLang="en-US" dirty="0"/>
              <a:t>剪枝策略：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同一行数字不重复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同一列数字不重复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九宫格数字不重复</a:t>
            </a:r>
            <a:endParaRPr kumimoji="1" lang="en-US" altLang="zh-CN" sz="2000" dirty="0"/>
          </a:p>
          <a:p>
            <a:r>
              <a:rPr kumimoji="1" lang="zh-CN" altLang="en-US" dirty="0"/>
              <a:t>如何</a:t>
            </a:r>
            <a:r>
              <a:rPr kumimoji="1" lang="en-US" altLang="zh-CN" dirty="0"/>
              <a:t>DFS</a:t>
            </a:r>
            <a:r>
              <a:rPr kumimoji="1" lang="zh-CN" altLang="en-US" dirty="0"/>
              <a:t>效率更高？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优先枚举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的个数较少的行</a:t>
            </a:r>
            <a:endParaRPr kumimoji="1" lang="en-US" altLang="zh-CN" sz="2000" dirty="0"/>
          </a:p>
          <a:p>
            <a:pPr lvl="2"/>
            <a:r>
              <a:rPr kumimoji="1" lang="zh-CN" altLang="en-US" dirty="0"/>
              <a:t>这样可以避免过多得枚举</a:t>
            </a:r>
            <a:r>
              <a:rPr kumimoji="1" lang="en-US" altLang="zh-CN" dirty="0"/>
              <a:t>0</a:t>
            </a:r>
            <a:r>
              <a:rPr kumimoji="1" lang="zh-CN" altLang="en-US" dirty="0"/>
              <a:t>较多行中的无效解</a:t>
            </a:r>
            <a:endParaRPr kumimoji="1" lang="en-US" altLang="zh-CN" dirty="0"/>
          </a:p>
          <a:p>
            <a:r>
              <a:rPr kumimoji="1" lang="zh-CN" altLang="en-US" dirty="0"/>
              <a:t>解法：</a:t>
            </a:r>
            <a:r>
              <a:rPr kumimoji="1" lang="zh-CN" altLang="en-US" dirty="0">
                <a:solidFill>
                  <a:srgbClr val="FF0000"/>
                </a:solidFill>
              </a:rPr>
              <a:t>按照每一行包含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</a:rPr>
              <a:t>的个数，从低到高逐行枚举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8E6CF-111D-7249-9B69-DA1894FB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1" y="0"/>
            <a:ext cx="7721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65B5C0-F341-724E-9B1F-706E17C0E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：小木棍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9DC1F-BE8F-4249-A2E4-CEFA916B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6" y="1398206"/>
            <a:ext cx="8613655" cy="3261371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B708999D-25FB-8349-81D4-92F77AC059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69" y="4632767"/>
            <a:ext cx="10645660" cy="2034251"/>
          </a:xfrm>
        </p:spPr>
        <p:txBody>
          <a:bodyPr/>
          <a:lstStyle/>
          <a:p>
            <a:r>
              <a:rPr kumimoji="1" lang="zh-CN" altLang="en-US" dirty="0"/>
              <a:t>要点：</a:t>
            </a:r>
            <a:r>
              <a:rPr kumimoji="1" lang="zh-CN" altLang="en-US" sz="2200" dirty="0"/>
              <a:t>记所有木棍长度之和为</a:t>
            </a:r>
            <a:r>
              <a:rPr kumimoji="1" lang="en-US" altLang="zh-CN" sz="2200" dirty="0"/>
              <a:t>sum</a:t>
            </a:r>
          </a:p>
          <a:p>
            <a:pPr lvl="1"/>
            <a:r>
              <a:rPr kumimoji="1" lang="zh-CN" altLang="en-US" dirty="0"/>
              <a:t>如果最长的木棍长度</a:t>
            </a:r>
            <a:r>
              <a:rPr kumimoji="1" lang="en-US" altLang="zh-CN" dirty="0"/>
              <a:t>&gt;sum/2</a:t>
            </a:r>
            <a:r>
              <a:rPr kumimoji="1" lang="zh-CN" altLang="en-US" dirty="0"/>
              <a:t>，则原始木棍长度只能为</a:t>
            </a:r>
            <a:r>
              <a:rPr kumimoji="1" lang="en-US" altLang="zh-CN" dirty="0"/>
              <a:t>sum</a:t>
            </a:r>
          </a:p>
          <a:p>
            <a:pPr lvl="1"/>
            <a:r>
              <a:rPr kumimoji="1" lang="zh-CN" altLang="en-US" dirty="0"/>
              <a:t>原始木棍长度必须为</a:t>
            </a:r>
            <a:r>
              <a:rPr kumimoji="1" lang="en-US" altLang="zh-CN" dirty="0"/>
              <a:t>sum</a:t>
            </a:r>
            <a:r>
              <a:rPr kumimoji="1" lang="zh-CN" altLang="en-US" dirty="0"/>
              <a:t>的约数，即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%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</a:p>
          <a:p>
            <a:pPr lvl="1"/>
            <a:r>
              <a:rPr kumimoji="1" lang="zh-CN" altLang="en-US" dirty="0"/>
              <a:t>原始木棍长度 </a:t>
            </a:r>
            <a:r>
              <a:rPr kumimoji="1" lang="en-US" altLang="zh-CN" dirty="0"/>
              <a:t>&gt;=</a:t>
            </a:r>
            <a:r>
              <a:rPr kumimoji="1" lang="zh-CN" altLang="en-US" dirty="0"/>
              <a:t> 最长的木棍长度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683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65B5C0-F341-724E-9B1F-706E17C0E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：小木棍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CD1FC1-F544-C141-A410-0629FB79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728" y="1549882"/>
            <a:ext cx="8449186" cy="476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3CBB54-B88F-D74A-9E05-9709141C940C}"/>
              </a:ext>
            </a:extLst>
          </p:cNvPr>
          <p:cNvSpPr txBox="1"/>
          <p:nvPr/>
        </p:nvSpPr>
        <p:spPr>
          <a:xfrm>
            <a:off x="218713" y="2527215"/>
            <a:ext cx="2997843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技巧：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2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将所有木棍按照长度从大到小排序，即先使用长度长的木棍。理由和</a:t>
            </a:r>
            <a:r>
              <a:rPr kumimoji="1" lang="en-US" altLang="zh-CN" sz="2200" b="0" i="0" dirty="0">
                <a:latin typeface="Source Han Sans CN" charset="-122"/>
                <a:ea typeface="Source Han Sans CN" charset="-122"/>
                <a:cs typeface="Source Han Sans CN" charset="-122"/>
              </a:rPr>
              <a:t>E</a:t>
            </a:r>
            <a:r>
              <a:rPr kumimoji="1" lang="zh-CN" altLang="en-US" sz="2200" b="0" i="0" dirty="0">
                <a:latin typeface="Source Han Sans CN" charset="-122"/>
                <a:ea typeface="Source Han Sans CN" charset="-122"/>
                <a:cs typeface="Source Han Sans CN" charset="-122"/>
              </a:rPr>
              <a:t>类似</a:t>
            </a:r>
          </a:p>
        </p:txBody>
      </p:sp>
    </p:spTree>
    <p:extLst>
      <p:ext uri="{BB962C8B-B14F-4D97-AF65-F5344CB8AC3E}">
        <p14:creationId xmlns:p14="http://schemas.microsoft.com/office/powerpoint/2010/main" val="397822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B63E10-DE73-7F41-BBE8-85BD81660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  <a:r>
              <a:rPr kumimoji="1" lang="zh-CN" altLang="en-US" dirty="0"/>
              <a:t>复习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141859-2D56-D141-8BC3-D1DEC3975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栈：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后缀表达式、括号匹配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/>
              <a:t>回溯问题：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回到初始状态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dirty="0"/>
              <a:t>DFS</a:t>
            </a:r>
            <a:r>
              <a:rPr kumimoji="1" lang="zh-CN" altLang="en-US" dirty="0"/>
              <a:t>框架：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搜索截止条件，搜索方法，保存结果与回溯；树形结构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/>
              <a:t>二进制枚举：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&lt;&lt;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2^n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；素数判断；存在性判断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/>
              <a:t>全排列问题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latin typeface="Monaco for Powerline" panose="02000503000000000000" pitchFamily="2" charset="0"/>
                <a:ea typeface="Kaiti SC" panose="02010600040101010101" pitchFamily="2" charset="-122"/>
                <a:cs typeface="Consolas" panose="020B0609020204030204" pitchFamily="49" charset="0"/>
              </a:rPr>
              <a:t>next_permutation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，八皇后问题</a:t>
            </a:r>
            <a:endParaRPr kumimoji="1" lang="en-US" altLang="zh-CN" dirty="0"/>
          </a:p>
          <a:p>
            <a:r>
              <a:rPr kumimoji="1" lang="zh-CN" altLang="en-US" dirty="0"/>
              <a:t>剪枝优化：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避免无效的搜索</a:t>
            </a:r>
          </a:p>
        </p:txBody>
      </p:sp>
    </p:spTree>
    <p:extLst>
      <p:ext uri="{BB962C8B-B14F-4D97-AF65-F5344CB8AC3E}">
        <p14:creationId xmlns:p14="http://schemas.microsoft.com/office/powerpoint/2010/main" val="147341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9B2228-ED99-8C47-9176-C2D3E4F40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队列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联通块问题</a:t>
            </a:r>
          </a:p>
        </p:txBody>
      </p:sp>
    </p:spTree>
    <p:extLst>
      <p:ext uri="{BB962C8B-B14F-4D97-AF65-F5344CB8AC3E}">
        <p14:creationId xmlns:p14="http://schemas.microsoft.com/office/powerpoint/2010/main" val="146024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E138FC-947D-0240-B414-E0C2D9D85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作业选讲</a:t>
            </a:r>
            <a:endParaRPr kumimoji="1" lang="en-US" altLang="zh-CN" dirty="0"/>
          </a:p>
          <a:p>
            <a:r>
              <a:rPr kumimoji="1" lang="en-US" altLang="zh-CN" dirty="0"/>
              <a:t>DFS</a:t>
            </a:r>
            <a:r>
              <a:rPr kumimoji="1" lang="zh-CN" altLang="en-US" dirty="0"/>
              <a:t>复习</a:t>
            </a:r>
            <a:endParaRPr kumimoji="1" lang="en-US" altLang="zh-CN" dirty="0"/>
          </a:p>
          <a:p>
            <a:r>
              <a:rPr kumimoji="1" lang="zh-CN" altLang="en-US" dirty="0"/>
              <a:t>队列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bg1"/>
                </a:solidFill>
              </a:rPr>
              <a:t>题目：</a:t>
            </a:r>
            <a:r>
              <a:rPr lang="zh-CN" altLang="zh-CN" dirty="0">
                <a:solidFill>
                  <a:schemeClr val="bg1"/>
                </a:solidFill>
              </a:rPr>
              <a:t>周末舞会 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题目：</a:t>
            </a:r>
            <a:r>
              <a:rPr lang="en-US" altLang="zh-CN" dirty="0">
                <a:solidFill>
                  <a:schemeClr val="bg1"/>
                </a:solidFill>
              </a:rPr>
              <a:t>Blah</a:t>
            </a:r>
            <a:r>
              <a:rPr lang="zh-CN" altLang="zh-CN" dirty="0">
                <a:solidFill>
                  <a:schemeClr val="bg1"/>
                </a:solidFill>
              </a:rPr>
              <a:t>数集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/>
              <a:t>联通块问题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bg1"/>
                </a:solidFill>
              </a:rPr>
              <a:t>题目：连通块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bg1"/>
                </a:solidFill>
              </a:rPr>
              <a:t>题目：细胞</a:t>
            </a:r>
          </a:p>
        </p:txBody>
      </p:sp>
    </p:spTree>
    <p:extLst>
      <p:ext uri="{BB962C8B-B14F-4D97-AF65-F5344CB8AC3E}">
        <p14:creationId xmlns:p14="http://schemas.microsoft.com/office/powerpoint/2010/main" val="2389138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D142B7-4891-D045-AC05-65B1067DDD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宽度有限搜索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队列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9F7058-3E60-A749-B809-1173DF6D3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A3110B-C4E0-8844-B15B-B1579E25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队列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1ED4B-EB9E-744D-BBD4-82B90668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7" y="1413039"/>
            <a:ext cx="11053823" cy="717630"/>
          </a:xfrm>
        </p:spPr>
        <p:txBody>
          <a:bodyPr/>
          <a:lstStyle/>
          <a:p>
            <a:r>
              <a:rPr kumimoji="1" lang="zh-CN" altLang="en-US" dirty="0"/>
              <a:t>什么是队列？ 和 栈 对比呢？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A7B571E-7D76-F546-8AC0-472E5597F533}"/>
              </a:ext>
            </a:extLst>
          </p:cNvPr>
          <p:cNvSpPr txBox="1">
            <a:spLocks/>
          </p:cNvSpPr>
          <p:nvPr/>
        </p:nvSpPr>
        <p:spPr>
          <a:xfrm>
            <a:off x="1134320" y="1992775"/>
            <a:ext cx="10174146" cy="12134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400" b="0" i="0" kern="1200">
                <a:solidFill>
                  <a:schemeClr val="tx1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队列是一种先进先出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(First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In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First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Out,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FIFO)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的线性数据结构，对应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STL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里的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queue</a:t>
            </a:r>
          </a:p>
          <a:p>
            <a:pPr>
              <a:spcBef>
                <a:spcPts val="0"/>
              </a:spcBef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队列只允许在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队首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进行删除操作，而在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队尾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进行插入操作</a:t>
            </a: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9E057-0750-424A-A2A1-361B31FF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4" y="4064643"/>
            <a:ext cx="2492416" cy="1180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E60BE9-E55E-564B-9557-95050DB9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02" y="2978632"/>
            <a:ext cx="3827125" cy="3694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C1939B-F0DC-0E41-967F-65E59B7B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544" y="2978632"/>
            <a:ext cx="4056144" cy="35705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7104073-A509-8B4C-9E01-644DE033B33D}"/>
              </a:ext>
            </a:extLst>
          </p:cNvPr>
          <p:cNvSpPr/>
          <p:nvPr/>
        </p:nvSpPr>
        <p:spPr>
          <a:xfrm>
            <a:off x="2268638" y="4825718"/>
            <a:ext cx="416689" cy="33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2E7E62-1F04-5545-B795-905AA4603390}"/>
              </a:ext>
            </a:extLst>
          </p:cNvPr>
          <p:cNvSpPr/>
          <p:nvPr/>
        </p:nvSpPr>
        <p:spPr>
          <a:xfrm>
            <a:off x="10766385" y="6044294"/>
            <a:ext cx="416689" cy="33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A4E807-9010-6642-9D85-1CB377923D32}"/>
              </a:ext>
            </a:extLst>
          </p:cNvPr>
          <p:cNvSpPr/>
          <p:nvPr/>
        </p:nvSpPr>
        <p:spPr>
          <a:xfrm>
            <a:off x="6221393" y="6212590"/>
            <a:ext cx="416689" cy="33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0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C8DBB5-4EF5-2748-B1FC-0AA62ED82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队列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9114AF-875B-A247-AD2F-EFB7F0F1E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4616370" cy="46645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</a:rPr>
              <a:t>C++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队列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</a:rPr>
              <a:t>Queue</a:t>
            </a:r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类成员函数如下</a:t>
            </a:r>
            <a:r>
              <a:rPr lang="en-US" altLang="zh-CN" b="1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back()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返回最后一个元素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empty()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如果队列空则返回真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front()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返回第一个元素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pop()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删除第一个元素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push()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在末尾加入一个元素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size() 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返回队列中元素的个数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b="1" dirty="0">
                <a:latin typeface="Heiti SC Medium" pitchFamily="2" charset="-128"/>
                <a:ea typeface="Heiti SC Medium" pitchFamily="2" charset="-128"/>
              </a:rPr>
              <a:t>定义：</a:t>
            </a:r>
            <a:endParaRPr lang="en-US" altLang="zh-CN" sz="2000" b="1" dirty="0">
              <a:latin typeface="Heiti SC Medium" pitchFamily="2" charset="-128"/>
              <a:ea typeface="Heiti SC Medium" pitchFamily="2" charset="-128"/>
            </a:endParaRP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queue&lt;</a:t>
            </a:r>
            <a:r>
              <a:rPr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int</a:t>
            </a: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&gt; q1;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queue&lt;double&gt; q2;</a:t>
            </a:r>
            <a:endParaRPr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D600E8-BC5B-DE45-9153-D3B671384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428027"/>
            <a:ext cx="4940300" cy="388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A8096A-2928-314A-BCD4-DAB7768D0792}"/>
              </a:ext>
            </a:extLst>
          </p:cNvPr>
          <p:cNvSpPr txBox="1"/>
          <p:nvPr/>
        </p:nvSpPr>
        <p:spPr>
          <a:xfrm>
            <a:off x="11076972" y="2673752"/>
            <a:ext cx="545939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0</a:t>
            </a:r>
          </a:p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1</a:t>
            </a:r>
          </a:p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5</a:t>
            </a:r>
          </a:p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1</a:t>
            </a:r>
          </a:p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4</a:t>
            </a:r>
          </a:p>
          <a:p>
            <a:pPr algn="ctr"/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4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99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E81EEF-7A21-6845-9173-4CB21EA91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队列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数组实现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26515-95D2-804F-AD46-7F7DEF2CD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044" y="1590476"/>
            <a:ext cx="8110217" cy="1977182"/>
          </a:xfrm>
        </p:spPr>
        <p:txBody>
          <a:bodyPr/>
          <a:lstStyle/>
          <a:p>
            <a:pPr>
              <a:spcBef>
                <a:spcPct val="5000"/>
              </a:spcBef>
              <a:buFontTx/>
              <a:buChar char="•"/>
            </a:pP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使用数组来存放队列中的元素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"/>
              </a:spcBef>
              <a:buFontTx/>
              <a:buChar char="•"/>
            </a:pP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两个指针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front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rear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指示队列的首尾位置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5000"/>
              </a:spcBef>
              <a:buFontTx/>
              <a:buChar char="•"/>
            </a:pP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front: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队头指针，指向实际队头元素的前一个位置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5000"/>
              </a:spcBef>
              <a:buFontTx/>
              <a:buChar char="•"/>
            </a:pP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tail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：队尾指针，指向实际队尾元素所在的位置</a:t>
            </a:r>
          </a:p>
          <a:p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57F34-F207-AA44-8F0B-EFEC361A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5" y="3739004"/>
            <a:ext cx="8135006" cy="25718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CB2947-9A6E-AC4E-801F-2110EC7EFD5A}"/>
              </a:ext>
            </a:extLst>
          </p:cNvPr>
          <p:cNvSpPr txBox="1"/>
          <p:nvPr/>
        </p:nvSpPr>
        <p:spPr>
          <a:xfrm>
            <a:off x="8284370" y="3304289"/>
            <a:ext cx="3338541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33CC"/>
              </a:buClr>
              <a:buSzPct val="75000"/>
              <a:buFont typeface="Wingdings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进队时队尾指针先进一  </a:t>
            </a:r>
            <a:r>
              <a:rPr lang="en-US" altLang="zh-CN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rear = rear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+ 1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，再将新</a:t>
            </a:r>
          </a:p>
          <a:p>
            <a:pPr>
              <a:buClr>
                <a:srgbClr val="3333CC"/>
              </a:buClr>
              <a:buSzPct val="75000"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  元素按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rear 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指示位置加入。</a:t>
            </a:r>
          </a:p>
          <a:p>
            <a:pPr marL="342900" indent="-342900">
              <a:buClr>
                <a:srgbClr val="3333CC"/>
              </a:buClr>
              <a:buSzPct val="75000"/>
              <a:buFont typeface="Wingdings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出队时队头指针先进一 </a:t>
            </a:r>
            <a:r>
              <a:rPr lang="en-US" altLang="zh-CN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 = front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+ 1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，再将</a:t>
            </a:r>
          </a:p>
          <a:p>
            <a:pPr>
              <a:buClr>
                <a:srgbClr val="3333CC"/>
              </a:buClr>
              <a:buSzPct val="75000"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  下标为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 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的元素取出。</a:t>
            </a:r>
            <a:endParaRPr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Clr>
                <a:srgbClr val="3333CC"/>
              </a:buClr>
              <a:buSzPct val="75000"/>
              <a:buFont typeface="Wingdings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队列中元素个数为：</a:t>
            </a:r>
            <a:endParaRPr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buClr>
                <a:srgbClr val="3333CC"/>
              </a:buClr>
              <a:buSzPct val="75000"/>
              <a:buFont typeface="Wingdings" pitchFamily="2" charset="2"/>
              <a:buChar char="Ø"/>
            </a:pP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rear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endParaRPr kumimoji="1" lang="zh-CN" altLang="en-US" sz="2000" b="0" i="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05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E81EEF-7A21-6845-9173-4CB21EA91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循环队列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26515-95D2-804F-AD46-7F7DEF2CD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717" y="1524539"/>
            <a:ext cx="11762283" cy="2927539"/>
          </a:xfrm>
        </p:spPr>
        <p:txBody>
          <a:bodyPr/>
          <a:lstStyle/>
          <a:p>
            <a:pPr marL="0" indent="0">
              <a:lnSpc>
                <a:spcPct val="105000"/>
              </a:lnSpc>
              <a:spcBef>
                <a:spcPct val="15000"/>
              </a:spcBef>
              <a:buSzPct val="50000"/>
              <a:buNone/>
            </a:pP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队头、队尾指针加</a:t>
            </a:r>
            <a:r>
              <a:rPr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时从</a:t>
            </a:r>
            <a:r>
              <a:rPr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maxSize-1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直接进到</a:t>
            </a:r>
            <a:r>
              <a:rPr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，可用语言的取模</a:t>
            </a:r>
            <a:r>
              <a:rPr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余数</a:t>
            </a:r>
            <a:r>
              <a:rPr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运算实现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maxSize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是数组长度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队头指针进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1:</a:t>
            </a:r>
            <a:r>
              <a:rPr lang="en-US" altLang="zh-CN" sz="2000" dirty="0">
                <a:solidFill>
                  <a:schemeClr val="tx2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front = (front+1) % </a:t>
            </a:r>
            <a:r>
              <a:rPr lang="en-US" altLang="zh-CN" sz="2000" dirty="0" err="1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队尾指针进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1:</a:t>
            </a:r>
            <a:r>
              <a:rPr lang="en-US" altLang="zh-CN" sz="2000" dirty="0">
                <a:solidFill>
                  <a:schemeClr val="tx2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rear = (rear+1) % </a:t>
            </a:r>
            <a:r>
              <a:rPr lang="en-US" altLang="zh-CN" sz="2000" dirty="0" err="1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队列初始化：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front = rear = 0;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队空条件：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front </a:t>
            </a:r>
            <a:r>
              <a:rPr lang="en-US" altLang="zh-CN" sz="2000" i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rear</a:t>
            </a:r>
            <a:r>
              <a:rPr lang="en-US" altLang="zh-CN" sz="2000" dirty="0">
                <a:solidFill>
                  <a:schemeClr val="tx2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队满条件：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(rear+1) % </a:t>
            </a:r>
            <a:r>
              <a:rPr lang="en-US" altLang="zh-CN" sz="2000" dirty="0" err="1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front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SzPct val="50000"/>
            </a:pPr>
            <a:r>
              <a:rPr lang="zh-CN" altLang="en-US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队列中元素个数？</a:t>
            </a:r>
            <a:endParaRPr lang="en-US" altLang="zh-CN" sz="2000" u="sng" dirty="0">
              <a:effectLst>
                <a:outerShdw blurRad="38100" dist="38100" dir="2700000" algn="tl">
                  <a:srgbClr val="C0C0C0"/>
                </a:outerShdw>
              </a:effectLst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132DC-D60D-114C-9520-E8178ED8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7" y="4138881"/>
            <a:ext cx="6670622" cy="2410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7B9521-1FDD-414B-869D-50ED92ED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78" y="4100592"/>
            <a:ext cx="5109502" cy="24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例一：周末舞会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20456"/>
            <a:ext cx="4465983" cy="466459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http://noi.ac/problem/413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C68E-B6A6-7F46-9D77-41A96CF0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58" y="742122"/>
            <a:ext cx="7848442" cy="61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5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A18E66-8FFD-084B-A699-E4DB714C3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队列实现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86013E-ADAD-7349-B3BA-04A72FF3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7" y="1134319"/>
            <a:ext cx="5511800" cy="562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044042-ABE3-FE49-AD86-1AD5F37E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82" y="1134319"/>
            <a:ext cx="55118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8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例二：</a:t>
            </a:r>
            <a:r>
              <a:rPr kumimoji="1" lang="en-US" altLang="zh-CN" dirty="0" err="1"/>
              <a:t>Blash</a:t>
            </a:r>
            <a:r>
              <a:rPr kumimoji="1" lang="zh-CN" altLang="en-US" dirty="0"/>
              <a:t>数集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8" y="1620456"/>
            <a:ext cx="4453485" cy="466459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http://noi.ac/problem/419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295DD-A97D-5340-BE66-0C6FD7BB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74" y="1134319"/>
            <a:ext cx="7169426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例二：</a:t>
            </a:r>
            <a:r>
              <a:rPr kumimoji="1" lang="en-US" altLang="zh-CN" dirty="0" err="1"/>
              <a:t>Blash</a:t>
            </a:r>
            <a:r>
              <a:rPr kumimoji="1" lang="zh-CN" altLang="en-US" dirty="0"/>
              <a:t>数集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7" y="1410594"/>
            <a:ext cx="11053823" cy="466459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kumimoji="1" lang="zh-CN" altLang="en-US" dirty="0"/>
              <a:t>要求输出集合中第</a:t>
            </a:r>
            <a:r>
              <a:rPr kumimoji="1" lang="en-US" altLang="zh-CN" dirty="0"/>
              <a:t>n</a:t>
            </a:r>
            <a:r>
              <a:rPr kumimoji="1" lang="zh-CN" altLang="en-US" dirty="0"/>
              <a:t>小的数字 </a:t>
            </a:r>
            <a:r>
              <a:rPr kumimoji="1" lang="en-US" altLang="zh-CN" dirty="0"/>
              <a:t>(n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&lt;=</a:t>
            </a:r>
            <a:r>
              <a:rPr kumimoji="1" lang="zh-CN" altLang="en-US" dirty="0"/>
              <a:t> </a:t>
            </a:r>
            <a:r>
              <a:rPr kumimoji="1" lang="en-US" altLang="zh-CN" dirty="0"/>
              <a:t>10^6)</a:t>
            </a:r>
          </a:p>
          <a:p>
            <a:pPr lvl="1">
              <a:spcBef>
                <a:spcPts val="0"/>
              </a:spcBef>
            </a:pPr>
            <a:r>
              <a:rPr kumimoji="1" lang="zh-CN" altLang="en-US" dirty="0"/>
              <a:t>可以选择按照从小到大的顺序将序列中的前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个数计算出来</a:t>
            </a:r>
            <a:endParaRPr kumimoji="1" lang="en-US" altLang="zh-CN" dirty="0"/>
          </a:p>
          <a:p>
            <a:pPr lvl="1">
              <a:spcBef>
                <a:spcPts val="0"/>
              </a:spcBef>
            </a:pPr>
            <a:r>
              <a:rPr kumimoji="1" lang="zh-CN" altLang="en-US" dirty="0"/>
              <a:t>除了第一个数字，其余所有数字均可以表示成 </a:t>
            </a:r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r>
              <a:rPr kumimoji="1" lang="en-US" altLang="zh-CN" dirty="0"/>
              <a:t>x+1</a:t>
            </a:r>
            <a:r>
              <a:rPr kumimoji="1" lang="zh-CN" altLang="en-US" dirty="0"/>
              <a:t> 或者 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x+1</a:t>
            </a:r>
            <a:r>
              <a:rPr kumimoji="1" lang="zh-CN" altLang="en-US" dirty="0"/>
              <a:t>，其中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是序列中的某一个数字</a:t>
            </a:r>
            <a:endParaRPr kumimoji="1" lang="en-US" altLang="zh-CN" dirty="0"/>
          </a:p>
          <a:p>
            <a:pPr>
              <a:spcBef>
                <a:spcPts val="0"/>
              </a:spcBef>
            </a:pPr>
            <a:r>
              <a:rPr kumimoji="1" lang="zh-CN" altLang="en-US" dirty="0"/>
              <a:t>所以考虑新的数字有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r>
              <a:rPr kumimoji="1" lang="en-US" altLang="zh-CN" dirty="0"/>
              <a:t>x+1</a:t>
            </a:r>
            <a:r>
              <a:rPr kumimoji="1" lang="zh-CN" altLang="en-US" dirty="0"/>
              <a:t>得到还是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x+1</a:t>
            </a:r>
            <a:r>
              <a:rPr kumimoji="1" lang="zh-CN" altLang="en-US" dirty="0"/>
              <a:t>得到，分别用</a:t>
            </a:r>
            <a:r>
              <a:rPr kumimoji="1" lang="en-US" altLang="zh-CN" dirty="0"/>
              <a:t>two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两个指针来记录</a:t>
            </a:r>
            <a:endParaRPr kumimoji="1" lang="en-US" altLang="zh-CN" dirty="0"/>
          </a:p>
          <a:p>
            <a:pPr lvl="1">
              <a:spcBef>
                <a:spcPts val="0"/>
              </a:spcBef>
            </a:pPr>
            <a:r>
              <a:rPr kumimoji="1" lang="en-US" altLang="zh-CN" dirty="0"/>
              <a:t>que[two]</a:t>
            </a:r>
            <a:r>
              <a:rPr kumimoji="1" lang="zh-CN" altLang="en-US" dirty="0"/>
              <a:t>*</a:t>
            </a:r>
            <a:r>
              <a:rPr kumimoji="1" lang="en-US" altLang="zh-CN" dirty="0"/>
              <a:t>2+1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que[three]</a:t>
            </a:r>
            <a:r>
              <a:rPr kumimoji="1" lang="zh-CN" altLang="en-US" dirty="0"/>
              <a:t>*</a:t>
            </a:r>
            <a:r>
              <a:rPr kumimoji="1" lang="en-US" altLang="zh-CN" dirty="0"/>
              <a:t>3+1</a:t>
            </a:r>
          </a:p>
          <a:p>
            <a:pPr lvl="2">
              <a:spcBef>
                <a:spcPts val="0"/>
              </a:spcBef>
            </a:pPr>
            <a:r>
              <a:rPr kumimoji="1" lang="en-US" altLang="zh-CN" dirty="0"/>
              <a:t>que[two]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不等于 </a:t>
            </a:r>
            <a:r>
              <a:rPr kumimoji="1" lang="en-US" altLang="zh-CN" dirty="0"/>
              <a:t>que[rear]</a:t>
            </a:r>
            <a:r>
              <a:rPr kumimoji="1" lang="zh-CN" altLang="en-US" dirty="0"/>
              <a:t>，添加</a:t>
            </a:r>
            <a:r>
              <a:rPr kumimoji="1" lang="en-US" altLang="zh-CN" dirty="0"/>
              <a:t>que[two]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r>
              <a:rPr kumimoji="1" lang="zh-CN" altLang="en-US" dirty="0"/>
              <a:t>进序列</a:t>
            </a:r>
            <a:endParaRPr kumimoji="1" lang="en-US" altLang="zh-CN" dirty="0"/>
          </a:p>
          <a:p>
            <a:pPr lvl="2">
              <a:spcBef>
                <a:spcPts val="0"/>
              </a:spcBef>
            </a:pPr>
            <a:r>
              <a:rPr kumimoji="1" lang="en-US" altLang="zh-CN" dirty="0"/>
              <a:t>two++</a:t>
            </a:r>
          </a:p>
          <a:p>
            <a:pPr lvl="1">
              <a:spcBef>
                <a:spcPts val="0"/>
              </a:spcBef>
            </a:pPr>
            <a:r>
              <a:rPr kumimoji="1" lang="en-US" altLang="zh-CN" dirty="0"/>
              <a:t>que[two]</a:t>
            </a:r>
            <a:r>
              <a:rPr kumimoji="1" lang="zh-CN" altLang="en-US" dirty="0"/>
              <a:t>*</a:t>
            </a:r>
            <a:r>
              <a:rPr kumimoji="1" lang="en-US" altLang="zh-CN" dirty="0"/>
              <a:t>2+1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&gt;=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que[three]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pPr lvl="2">
              <a:spcBef>
                <a:spcPts val="0"/>
              </a:spcBef>
            </a:pPr>
            <a:r>
              <a:rPr kumimoji="1" lang="en-US" altLang="zh-CN" dirty="0"/>
              <a:t>que[three]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不等于 </a:t>
            </a:r>
            <a:r>
              <a:rPr kumimoji="1" lang="en-US" altLang="zh-CN" dirty="0"/>
              <a:t>que[rear]</a:t>
            </a:r>
            <a:r>
              <a:rPr kumimoji="1" lang="zh-CN" altLang="en-US" dirty="0"/>
              <a:t>，添加</a:t>
            </a:r>
            <a:r>
              <a:rPr kumimoji="1" lang="en-US" altLang="zh-CN" dirty="0"/>
              <a:t>que[three]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r>
              <a:rPr kumimoji="1" lang="zh-CN" altLang="en-US" dirty="0"/>
              <a:t>进序列</a:t>
            </a:r>
            <a:endParaRPr kumimoji="1" lang="en-US" altLang="zh-CN" dirty="0"/>
          </a:p>
          <a:p>
            <a:pPr lvl="2">
              <a:spcBef>
                <a:spcPts val="0"/>
              </a:spcBef>
            </a:pPr>
            <a:r>
              <a:rPr kumimoji="1" lang="en-US" altLang="zh-CN" dirty="0"/>
              <a:t>three++</a:t>
            </a:r>
          </a:p>
          <a:p>
            <a:pPr>
              <a:spcBef>
                <a:spcPts val="0"/>
              </a:spcBef>
            </a:pPr>
            <a:endParaRPr kumimoji="1" lang="en-US" altLang="zh-CN" dirty="0"/>
          </a:p>
          <a:p>
            <a:pPr>
              <a:spcBef>
                <a:spcPts val="0"/>
              </a:spcBef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92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D83075-805E-F44E-8104-CE84640AF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例二：</a:t>
            </a:r>
            <a:r>
              <a:rPr kumimoji="1" lang="en-US" altLang="zh-CN" dirty="0" err="1"/>
              <a:t>Blash</a:t>
            </a:r>
            <a:r>
              <a:rPr kumimoji="1" lang="zh-CN" altLang="en-US" dirty="0"/>
              <a:t>数集</a:t>
            </a:r>
          </a:p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49AE1-D3F1-ED4B-A443-E0FE9338C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5BCA2-F01F-D746-BBBB-2DDABEAE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09" y="851817"/>
            <a:ext cx="7150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6316A-9456-F14D-9FB8-32C5D77A4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：单词接龙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2BFF2E-0B49-1045-946E-C6F18BFF9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0163" y="1620455"/>
            <a:ext cx="5011837" cy="46645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要点：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一个单词最多用两次</a:t>
            </a:r>
          </a:p>
          <a:p>
            <a:r>
              <a:rPr lang="zh-CN" altLang="en-US" sz="2000" dirty="0"/>
              <a:t>单词可以不全用完</a:t>
            </a:r>
          </a:p>
          <a:p>
            <a:r>
              <a:rPr lang="zh-CN" altLang="en-US" sz="2000" dirty="0"/>
              <a:t>不可以包含：完全包含</a:t>
            </a:r>
            <a:r>
              <a:rPr lang="en-US" altLang="zh-CN" sz="2000" dirty="0"/>
              <a:t>=</a:t>
            </a:r>
            <a:r>
              <a:rPr lang="zh-CN" altLang="en-US" sz="2000" dirty="0"/>
              <a:t>未使用</a:t>
            </a:r>
          </a:p>
          <a:p>
            <a:r>
              <a:rPr lang="zh-CN" altLang="en-US" sz="2000" dirty="0"/>
              <a:t>按照贪心原则，重叠部分应该越少越好</a:t>
            </a:r>
            <a:endParaRPr lang="en-US" altLang="zh-CN" sz="2000" dirty="0"/>
          </a:p>
          <a:p>
            <a:r>
              <a:rPr lang="zh-CN" altLang="en-US" sz="2000" dirty="0"/>
              <a:t>两个相同的单词允许部分重叠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81E24-2404-3043-94F9-CBD35BC3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3" y="1330760"/>
            <a:ext cx="6714430" cy="52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D142B7-4891-D045-AC05-65B1067DDD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宽度有限搜索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联通块问题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9F7058-3E60-A749-B809-1173DF6D3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34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例三：连通块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http://noi.ac/problem/415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BF6B3-A5BE-664F-A6EA-1D633C60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12035"/>
            <a:ext cx="7010400" cy="63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66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解题思路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枚举每一个格子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如果它被涂黑了，且没被搜索过，则从它开始搜索它所在的联通块所有格子</a:t>
            </a:r>
            <a:endParaRPr kumimoji="1" lang="en-US" altLang="zh-CN" dirty="0"/>
          </a:p>
          <a:p>
            <a:r>
              <a:rPr kumimoji="1" lang="zh-CN" altLang="en-US" dirty="0"/>
              <a:t>如何扩展搜索一个联通块？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用一个队列，存储要搜索的格子。每次从队列中取出队首的格子，对其上下左右四个方向进行搜索，如果有黑格子且未被搜索过，则将其添加进队列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直到队列中所有格子都被扩展过，此时这个联通块都被搜索过了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288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8B5C93-AC0D-DE44-BF5C-C851E5207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解题思路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5C8790-8FE5-744B-B29B-DA0556C9A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29251"/>
              </p:ext>
            </p:extLst>
          </p:nvPr>
        </p:nvGraphicFramePr>
        <p:xfrm>
          <a:off x="569088" y="1736936"/>
          <a:ext cx="2254248" cy="184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16">
                  <a:extLst>
                    <a:ext uri="{9D8B030D-6E8A-4147-A177-3AD203B41FA5}">
                      <a16:colId xmlns:a16="http://schemas.microsoft.com/office/drawing/2014/main" val="1570297362"/>
                    </a:ext>
                  </a:extLst>
                </a:gridCol>
                <a:gridCol w="751416">
                  <a:extLst>
                    <a:ext uri="{9D8B030D-6E8A-4147-A177-3AD203B41FA5}">
                      <a16:colId xmlns:a16="http://schemas.microsoft.com/office/drawing/2014/main" val="1293664350"/>
                    </a:ext>
                  </a:extLst>
                </a:gridCol>
                <a:gridCol w="751416">
                  <a:extLst>
                    <a:ext uri="{9D8B030D-6E8A-4147-A177-3AD203B41FA5}">
                      <a16:colId xmlns:a16="http://schemas.microsoft.com/office/drawing/2014/main" val="2169586899"/>
                    </a:ext>
                  </a:extLst>
                </a:gridCol>
              </a:tblGrid>
              <a:tr h="6290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68004"/>
                  </a:ext>
                </a:extLst>
              </a:tr>
              <a:tr h="6515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595221"/>
                  </a:ext>
                </a:extLst>
              </a:tr>
              <a:tr h="5621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3091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590E817-2A07-EF42-8AF2-68D6BF4EC25A}"/>
              </a:ext>
            </a:extLst>
          </p:cNvPr>
          <p:cNvSpPr txBox="1"/>
          <p:nvPr/>
        </p:nvSpPr>
        <p:spPr>
          <a:xfrm>
            <a:off x="3200400" y="1736936"/>
            <a:ext cx="7692390" cy="44012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首先将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(1,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1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）放入队列，并标记已经搜索过，此时队列中只有一个元素</a:t>
            </a:r>
            <a:endParaRPr kumimoji="1" lang="en-US" altLang="zh-CN" sz="20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457200" indent="-457200">
              <a:buAutoNum type="arabicParenR"/>
            </a:pP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取出队首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(1,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1)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，此时队列为空，通过上下左右扩展，除去超出边界的格子和已经搜索过的格子，只找到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(1,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2)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是黑色格子，将其添加进队列，并标记为已经搜索过</a:t>
            </a:r>
            <a:endParaRPr kumimoji="1" lang="en-US" altLang="zh-CN" sz="20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457200" indent="-457200">
              <a:buAutoNum type="arabicParenR"/>
            </a:pPr>
            <a:r>
              <a:rPr kumimoji="1" lang="zh-CN" altLang="en-US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取出队首</a:t>
            </a:r>
            <a:r>
              <a:rPr kumimoji="1" lang="en-US" altLang="zh-CN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(1,2)</a:t>
            </a:r>
            <a:r>
              <a:rPr kumimoji="1" lang="zh-CN" altLang="en-US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，此时队列为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空，通过上下左右扩展，除去超出边界的格子和已经搜索过的格子，找到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(2,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2)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 和 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(1,3)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，将它们添加进队列，并标记为已经搜索过</a:t>
            </a:r>
            <a:endParaRPr kumimoji="1" lang="en-US" altLang="zh-CN" sz="20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457200" indent="-457200">
              <a:buAutoNum type="arabicParenR"/>
            </a:pPr>
            <a:r>
              <a:rPr kumimoji="1" lang="zh-CN" altLang="en-US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取出队首</a:t>
            </a:r>
            <a:r>
              <a:rPr kumimoji="1" lang="en-US" altLang="zh-CN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(2,2)</a:t>
            </a:r>
            <a:r>
              <a:rPr kumimoji="1" lang="zh-CN" altLang="en-US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，此时队列中还有</a:t>
            </a:r>
            <a:r>
              <a:rPr kumimoji="1" lang="en-US" altLang="zh-CN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(1,3)</a:t>
            </a:r>
            <a:r>
              <a:rPr kumimoji="1" lang="zh-CN" altLang="en-US" sz="2000" b="0" i="0" dirty="0">
                <a:latin typeface="Source Han Sans CN" charset="-122"/>
                <a:ea typeface="Source Han Sans CN" charset="-122"/>
                <a:cs typeface="Source Han Sans CN" charset="-122"/>
              </a:rPr>
              <a:t>，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通过上下左右扩展，除去超出边界的格子和已经搜索过的格子，未找到新的格子</a:t>
            </a:r>
            <a:endParaRPr kumimoji="1" lang="en-US" altLang="zh-CN" sz="20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457200" indent="-457200">
              <a:buFontTx/>
              <a:buAutoNum type="arabicParenR"/>
            </a:pP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取出队首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，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3)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，此时队列中为空，通过上下左右扩展，除去超出边界的格子和已经搜索过的格子，未找到新的格子</a:t>
            </a:r>
            <a:endParaRPr kumimoji="1" lang="en-US" altLang="zh-CN" sz="20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457200" indent="-457200">
              <a:buFontTx/>
              <a:buAutoNum type="arabicParenR"/>
            </a:pP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队列为空，此时</a:t>
            </a:r>
            <a:r>
              <a:rPr kumimoji="1" lang="en-US" altLang="zh-CN" sz="2000" dirty="0">
                <a:latin typeface="Source Han Sans CN" charset="-122"/>
                <a:ea typeface="Source Han Sans CN" charset="-122"/>
                <a:cs typeface="Source Han Sans CN" charset="-122"/>
              </a:rPr>
              <a:t>(1,1)</a:t>
            </a:r>
            <a:r>
              <a:rPr kumimoji="1" lang="zh-CN" altLang="en-US" sz="2000" dirty="0">
                <a:latin typeface="Source Han Sans CN" charset="-122"/>
                <a:ea typeface="Source Han Sans CN" charset="-122"/>
                <a:cs typeface="Source Han Sans CN" charset="-122"/>
              </a:rPr>
              <a:t>所在的联通块已经全部搜索完了</a:t>
            </a:r>
          </a:p>
          <a:p>
            <a:pPr marL="457200" indent="-457200">
              <a:buAutoNum type="arabicParenR"/>
            </a:pPr>
            <a:endParaRPr kumimoji="1" lang="zh-CN" altLang="en-US" sz="20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C49605-4C08-7641-A236-36FD2E70D410}"/>
              </a:ext>
            </a:extLst>
          </p:cNvPr>
          <p:cNvSpPr txBox="1"/>
          <p:nvPr/>
        </p:nvSpPr>
        <p:spPr>
          <a:xfrm>
            <a:off x="468630" y="5907308"/>
            <a:ext cx="448056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i="1" dirty="0">
                <a:solidFill>
                  <a:srgbClr val="00B05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为什么叫广度</a:t>
            </a:r>
            <a:r>
              <a:rPr kumimoji="1" lang="en-US" altLang="zh-CN" sz="2400" b="0" i="1" dirty="0">
                <a:solidFill>
                  <a:srgbClr val="00B05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kumimoji="1" lang="zh-CN" altLang="en-US" sz="2400" b="0" i="1" dirty="0">
                <a:solidFill>
                  <a:srgbClr val="00B05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宽度优先搜索？</a:t>
            </a:r>
          </a:p>
        </p:txBody>
      </p:sp>
    </p:spTree>
    <p:extLst>
      <p:ext uri="{BB962C8B-B14F-4D97-AF65-F5344CB8AC3E}">
        <p14:creationId xmlns:p14="http://schemas.microsoft.com/office/powerpoint/2010/main" val="76307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7CD486-2C80-1B48-8D19-688724FB5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广度优先搜索框架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2477FB-D25B-0E4A-B229-17D287970109}"/>
              </a:ext>
            </a:extLst>
          </p:cNvPr>
          <p:cNvSpPr txBox="1"/>
          <p:nvPr/>
        </p:nvSpPr>
        <p:spPr>
          <a:xfrm>
            <a:off x="59210" y="2001156"/>
            <a:ext cx="555292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" altLang="zh-CN" sz="2000" b="1" dirty="0">
                <a:latin typeface="Monaco for Powerline" panose="02000503000000000000" pitchFamily="2" charset="0"/>
              </a:rPr>
              <a:t>void </a:t>
            </a:r>
            <a:r>
              <a:rPr kumimoji="1" lang="en" altLang="zh-CN" sz="2000" b="1" dirty="0" err="1">
                <a:latin typeface="Monaco for Powerline" panose="02000503000000000000" pitchFamily="2" charset="0"/>
              </a:rPr>
              <a:t>bfs</a:t>
            </a:r>
            <a:r>
              <a:rPr kumimoji="1" lang="en" altLang="zh-CN" sz="2000" b="1" dirty="0">
                <a:latin typeface="Monaco for Powerline" panose="02000503000000000000" pitchFamily="2" charset="0"/>
              </a:rPr>
              <a:t>() {</a:t>
            </a: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初始化，初始状态存入队列；</a:t>
            </a:r>
            <a:r>
              <a:rPr kumimoji="1" lang="en" altLang="zh-CN" sz="2000" b="1" dirty="0">
                <a:latin typeface="Monaco for Powerline" panose="02000503000000000000" pitchFamily="2" charset="0"/>
              </a:rPr>
              <a:t>	</a:t>
            </a: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</a:t>
            </a:r>
            <a:r>
              <a:rPr kumimoji="1" lang="en" altLang="zh-CN" sz="2000" b="1" dirty="0">
                <a:latin typeface="Monaco for Powerline" panose="02000503000000000000" pitchFamily="2" charset="0"/>
              </a:rPr>
              <a:t>while</a:t>
            </a:r>
            <a:r>
              <a:rPr kumimoji="1" lang="zh-CN" altLang="en-US" sz="2000" b="1" dirty="0">
                <a:latin typeface="Monaco for Powerline" panose="02000503000000000000" pitchFamily="2" charset="0"/>
              </a:rPr>
              <a:t> 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(</a:t>
            </a:r>
            <a:r>
              <a:rPr kumimoji="1" lang="zh-CN" altLang="en-US" sz="2000" b="1" dirty="0">
                <a:latin typeface="Monaco for Powerline" panose="02000503000000000000" pitchFamily="2" charset="0"/>
              </a:rPr>
              <a:t>队列非空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)</a:t>
            </a:r>
            <a:r>
              <a:rPr kumimoji="1" lang="zh-CN" altLang="en-US" sz="2000" b="1" dirty="0">
                <a:latin typeface="Monaco for Powerline" panose="02000503000000000000" pitchFamily="2" charset="0"/>
              </a:rPr>
              <a:t> 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{</a:t>
            </a:r>
            <a:endParaRPr kumimoji="1" lang="en" altLang="zh-CN" sz="2000" b="1" dirty="0">
              <a:latin typeface="Monaco for Powerline" panose="02000503000000000000" pitchFamily="2" charset="0"/>
            </a:endParaRP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  从队列中取出队首元素；</a:t>
            </a:r>
            <a:endParaRPr kumimoji="1" lang="en-US" altLang="zh-CN" sz="2000" b="1" dirty="0">
              <a:latin typeface="Monaco for Powerline" panose="02000503000000000000" pitchFamily="2" charset="0"/>
            </a:endParaRP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  在队首元素基础上，按题意操作</a:t>
            </a:r>
            <a:endParaRPr kumimoji="1" lang="en-US" altLang="zh-CN" sz="2000" b="1" dirty="0">
              <a:latin typeface="Monaco for Powerline" panose="02000503000000000000" pitchFamily="2" charset="0"/>
            </a:endParaRP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  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if(</a:t>
            </a:r>
            <a:r>
              <a:rPr kumimoji="1" lang="zh-CN" altLang="en-US" sz="2000" b="1" dirty="0">
                <a:latin typeface="Monaco for Powerline" panose="02000503000000000000" pitchFamily="2" charset="0"/>
              </a:rPr>
              <a:t>搜索到有其他</a:t>
            </a:r>
            <a:r>
              <a:rPr kumimoji="1" lang="zh-CN" altLang="en-US" sz="2000" b="1" dirty="0">
                <a:solidFill>
                  <a:srgbClr val="FF0000"/>
                </a:solidFill>
                <a:latin typeface="Monaco for Powerline" panose="02000503000000000000" pitchFamily="2" charset="0"/>
              </a:rPr>
              <a:t>未入队过</a:t>
            </a:r>
            <a:r>
              <a:rPr kumimoji="1" lang="zh-CN" altLang="en-US" sz="2000" b="1" dirty="0">
                <a:latin typeface="Monaco for Powerline" panose="02000503000000000000" pitchFamily="2" charset="0"/>
              </a:rPr>
              <a:t>的元素符合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){</a:t>
            </a: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    将该元素插入队列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;</a:t>
            </a: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  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}</a:t>
            </a:r>
          </a:p>
          <a:p>
            <a:r>
              <a:rPr kumimoji="1" lang="zh-CN" altLang="en-US" sz="2000" b="1" dirty="0">
                <a:latin typeface="Monaco for Powerline" panose="02000503000000000000" pitchFamily="2" charset="0"/>
              </a:rPr>
              <a:t>  </a:t>
            </a:r>
            <a:r>
              <a:rPr kumimoji="1" lang="en-US" altLang="zh-CN" sz="2000" b="1" dirty="0">
                <a:latin typeface="Monaco for Powerline" panose="02000503000000000000" pitchFamily="2" charset="0"/>
              </a:rPr>
              <a:t>}</a:t>
            </a:r>
            <a:endParaRPr kumimoji="1" lang="zh-CN" altLang="en-US" sz="2000" b="1" dirty="0">
              <a:latin typeface="Monaco for Powerline" panose="02000503000000000000" pitchFamily="2" charset="0"/>
            </a:endParaRPr>
          </a:p>
          <a:p>
            <a:r>
              <a:rPr kumimoji="1" lang="en-US" altLang="zh-CN" sz="2000" b="1" dirty="0">
                <a:latin typeface="Monaco for Powerline" panose="02000503000000000000" pitchFamily="2" charset="0"/>
              </a:rPr>
              <a:t>}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5BC882-F1DD-744B-BA5E-EFFE3E86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75" y="0"/>
            <a:ext cx="6161090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B0675A-B7BD-1749-9264-1870B18E5AC7}"/>
              </a:ext>
            </a:extLst>
          </p:cNvPr>
          <p:cNvSpPr txBox="1"/>
          <p:nvPr/>
        </p:nvSpPr>
        <p:spPr>
          <a:xfrm>
            <a:off x="731520" y="5360670"/>
            <a:ext cx="420624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为什么叫</a:t>
            </a:r>
          </a:p>
        </p:txBody>
      </p:sp>
    </p:spTree>
    <p:extLst>
      <p:ext uri="{BB962C8B-B14F-4D97-AF65-F5344CB8AC3E}">
        <p14:creationId xmlns:p14="http://schemas.microsoft.com/office/powerpoint/2010/main" val="2285343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97F187-4CFE-2C41-8362-647442E8B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例四：细胞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DB27CA-B4B0-FD40-9B8B-12249F0B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089" y="1620456"/>
            <a:ext cx="4522244" cy="466459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http://noi.ac/problem/411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F5648B-8C2C-F54E-BE31-B64C8F95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32" y="0"/>
            <a:ext cx="7100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ACB844-54B7-794B-B5EE-DC4AC297F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例四：细胞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EC1AC-410F-A543-BF18-3D6C68DB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29" y="3487420"/>
            <a:ext cx="5854700" cy="146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8FEFDA-48ED-5545-850D-4ACDA7244A0C}"/>
              </a:ext>
            </a:extLst>
          </p:cNvPr>
          <p:cNvSpPr txBox="1"/>
          <p:nvPr/>
        </p:nvSpPr>
        <p:spPr>
          <a:xfrm>
            <a:off x="91440" y="1837774"/>
            <a:ext cx="534924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相较于第三题只需要改下输入</a:t>
            </a:r>
          </a:p>
        </p:txBody>
      </p:sp>
    </p:spTree>
    <p:extLst>
      <p:ext uri="{BB962C8B-B14F-4D97-AF65-F5344CB8AC3E}">
        <p14:creationId xmlns:p14="http://schemas.microsoft.com/office/powerpoint/2010/main" val="286786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05AF5C-0559-4D4E-85A9-A64DE60C0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  <a:r>
              <a:rPr kumimoji="1" lang="zh-CN" altLang="en-US" dirty="0"/>
              <a:t>回顾</a:t>
            </a:r>
            <a:endParaRPr kumimoji="1" lang="en-US" altLang="zh-CN" dirty="0"/>
          </a:p>
          <a:p>
            <a:r>
              <a:rPr kumimoji="1" lang="zh-CN" altLang="en-US" dirty="0"/>
              <a:t>队列的定义与使用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循环队列</a:t>
            </a:r>
            <a:endParaRPr kumimoji="1" lang="en-US" altLang="zh-CN" dirty="0"/>
          </a:p>
          <a:p>
            <a:r>
              <a:rPr kumimoji="1" lang="en-US" altLang="zh-CN" dirty="0"/>
              <a:t>BFS</a:t>
            </a:r>
            <a:r>
              <a:rPr kumimoji="1" lang="zh-CN" altLang="en-US" dirty="0"/>
              <a:t>的框架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联通块问题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1620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>
            <a:extLst>
              <a:ext uri="{FF2B5EF4-FFF2-40B4-BE49-F238E27FC236}">
                <a16:creationId xmlns:a16="http://schemas.microsoft.com/office/drawing/2014/main" id="{EE3CECB5-3F51-6D4D-9BF0-3DF675E636BB}"/>
              </a:ext>
            </a:extLst>
          </p:cNvPr>
          <p:cNvSpPr txBox="1">
            <a:spLocks/>
          </p:cNvSpPr>
          <p:nvPr/>
        </p:nvSpPr>
        <p:spPr>
          <a:xfrm>
            <a:off x="245328" y="5697499"/>
            <a:ext cx="11701346" cy="446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b="1" dirty="0">
                <a:solidFill>
                  <a:schemeClr val="bg1"/>
                </a:solidFill>
              </a:rPr>
              <a:t>2019/05/25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9E79DE5F-EC62-4D4D-B6A2-54282D4065EB}"/>
              </a:ext>
            </a:extLst>
          </p:cNvPr>
          <p:cNvSpPr txBox="1">
            <a:spLocks/>
          </p:cNvSpPr>
          <p:nvPr/>
        </p:nvSpPr>
        <p:spPr>
          <a:xfrm>
            <a:off x="245328" y="5084089"/>
            <a:ext cx="11701346" cy="446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b="1" dirty="0">
                <a:solidFill>
                  <a:schemeClr val="bg1"/>
                </a:solidFill>
              </a:rPr>
              <a:t>实验舱   南哥   </a:t>
            </a:r>
            <a:r>
              <a:rPr kumimoji="1" lang="en-US" altLang="zh-CN" b="1" dirty="0">
                <a:solidFill>
                  <a:schemeClr val="bg1"/>
                </a:solidFill>
              </a:rPr>
              <a:t>QQ: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870169200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6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04BA4-F1EE-C54B-B8A2-3CEFFECEA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：单词接龙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F1CE6C-89C1-1545-A089-76B3121A515F}"/>
              </a:ext>
            </a:extLst>
          </p:cNvPr>
          <p:cNvSpPr txBox="1"/>
          <p:nvPr/>
        </p:nvSpPr>
        <p:spPr>
          <a:xfrm>
            <a:off x="569088" y="1504709"/>
            <a:ext cx="807912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判断两个字符串是否可以拼接，并找到最短的重叠位置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05C953-3323-B04D-80B0-0A21405CA0F3}"/>
              </a:ext>
            </a:extLst>
          </p:cNvPr>
          <p:cNvSpPr txBox="1"/>
          <p:nvPr/>
        </p:nvSpPr>
        <p:spPr>
          <a:xfrm>
            <a:off x="569088" y="5880985"/>
            <a:ext cx="888935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s.substr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(</a:t>
            </a:r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,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j)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表示取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s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的子串</a:t>
            </a:r>
            <a:r>
              <a:rPr kumimoji="1" lang="en-US" altLang="zh-CN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s[</a:t>
            </a:r>
            <a:r>
              <a:rPr kumimoji="1" lang="en-US" altLang="zh-CN" sz="2400" i="1" dirty="0" err="1">
                <a:latin typeface="Source Han Sans CN" charset="-122"/>
                <a:ea typeface="Source Han Sans CN" charset="-122"/>
                <a:cs typeface="Source Han Sans CN" charset="-122"/>
              </a:rPr>
              <a:t>i</a:t>
            </a:r>
            <a:r>
              <a:rPr kumimoji="1" lang="en-US" altLang="zh-CN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,</a:t>
            </a:r>
            <a:r>
              <a:rPr kumimoji="1" lang="zh-CN" altLang="en-US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i+1,</a:t>
            </a:r>
            <a:r>
              <a:rPr kumimoji="1" lang="zh-CN" altLang="en-US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…,</a:t>
            </a:r>
            <a:r>
              <a:rPr kumimoji="1" lang="zh-CN" altLang="en-US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i="1" dirty="0">
                <a:latin typeface="Source Han Sans CN" charset="-122"/>
                <a:ea typeface="Source Han Sans CN" charset="-122"/>
                <a:cs typeface="Source Han Sans CN" charset="-122"/>
              </a:rPr>
              <a:t>j+i-1],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子串长度为</a:t>
            </a: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j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例如：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s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=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“01234”,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 err="1">
                <a:latin typeface="Source Han Sans CN" charset="-122"/>
                <a:ea typeface="Source Han Sans CN" charset="-122"/>
                <a:cs typeface="Source Han Sans CN" charset="-122"/>
              </a:rPr>
              <a:t>s.substr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(1,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2)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=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“12”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73724-831C-EA45-B9FD-8B38FCF5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46" y="1966374"/>
            <a:ext cx="9105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5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04BA4-F1EE-C54B-B8A2-3CEFFECEA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：单词接龙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8E84C-3EDC-6144-B67E-9EC71538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" y="2202702"/>
            <a:ext cx="5930900" cy="1739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DB7805-93C9-B64F-8246-DBC48B80E2E1}"/>
              </a:ext>
            </a:extLst>
          </p:cNvPr>
          <p:cNvSpPr txBox="1"/>
          <p:nvPr/>
        </p:nvSpPr>
        <p:spPr>
          <a:xfrm>
            <a:off x="104173" y="1585732"/>
            <a:ext cx="509286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枚举所有合法起始字母的字符串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D41B5A-F937-6C4C-B801-6D9D670D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70" y="4259953"/>
            <a:ext cx="8840327" cy="23723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00821F-33F4-E142-94D9-D9036D8CD389}"/>
              </a:ext>
            </a:extLst>
          </p:cNvPr>
          <p:cNvSpPr txBox="1"/>
          <p:nvPr/>
        </p:nvSpPr>
        <p:spPr>
          <a:xfrm>
            <a:off x="6844496" y="2108783"/>
            <a:ext cx="5092861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zh-CN" sz="2400" b="0" i="0" dirty="0" err="1">
                <a:latin typeface="Source Han Sans CN" charset="-122"/>
                <a:ea typeface="Source Han Sans CN" charset="-122"/>
                <a:cs typeface="Source Han Sans CN" charset="-122"/>
              </a:rPr>
              <a:t>dfs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判断：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prefix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表示当前连接串成的串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pre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表示上一个使用的字符串的下标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cur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 表示当前连接成的串的长度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400" dirty="0" err="1">
                <a:latin typeface="Source Han Sans CN" charset="-122"/>
                <a:ea typeface="Source Han Sans CN" charset="-122"/>
                <a:cs typeface="Source Han Sans CN" charset="-122"/>
              </a:rPr>
              <a:t>ans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 记录答案，即最大值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5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：虫食算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507326-BB8D-554C-985C-2508962C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0" y="1134319"/>
            <a:ext cx="8708084" cy="5479889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1165FAD-9FE4-4A47-AA4B-37576B58E1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1013" y="1620455"/>
            <a:ext cx="3510987" cy="46645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要点：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剪枝</a:t>
            </a:r>
            <a:endParaRPr lang="en-US" altLang="zh-CN" dirty="0"/>
          </a:p>
          <a:p>
            <a:pPr lvl="1"/>
            <a:r>
              <a:rPr lang="zh-CN" altLang="en-US" dirty="0"/>
              <a:t>最高位不能有进位</a:t>
            </a:r>
            <a:endParaRPr lang="en-US" altLang="zh-CN" dirty="0"/>
          </a:p>
          <a:p>
            <a:pPr lvl="1"/>
            <a:r>
              <a:rPr lang="zh-CN" altLang="en-US" dirty="0"/>
              <a:t>其余位上的数字应该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b)%n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或者</a:t>
            </a:r>
            <a:r>
              <a:rPr lang="en-US" altLang="zh-CN" dirty="0"/>
              <a:t>(a+b+1)%n=c</a:t>
            </a:r>
          </a:p>
          <a:p>
            <a:r>
              <a:rPr lang="zh-CN" altLang="en-US" dirty="0"/>
              <a:t>判断冲突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98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：虫食算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F97E68-20F9-B346-9E19-05BEF290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9" y="1642078"/>
            <a:ext cx="948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：数独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48162-D3EE-A642-B601-859F3859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80" y="1281253"/>
            <a:ext cx="7907598" cy="52369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EB96E2-0E28-9C4B-A4C4-66964A104B03}"/>
              </a:ext>
            </a:extLst>
          </p:cNvPr>
          <p:cNvSpPr txBox="1"/>
          <p:nvPr/>
        </p:nvSpPr>
        <p:spPr>
          <a:xfrm>
            <a:off x="8102278" y="2199190"/>
            <a:ext cx="322933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FF0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要点：</a:t>
            </a:r>
            <a:endParaRPr kumimoji="1" lang="en-US" altLang="zh-CN" sz="2400" b="0" i="0" dirty="0">
              <a:solidFill>
                <a:srgbClr val="FF0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每一行数字不重复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每一列数字不重复</a:t>
            </a:r>
            <a:endParaRPr kumimoji="1" lang="en-US" altLang="zh-CN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Source Han Sans CN" charset="-122"/>
                <a:ea typeface="Source Han Sans CN" charset="-122"/>
                <a:cs typeface="Source Han Sans CN" charset="-122"/>
              </a:rPr>
              <a:t>9</a:t>
            </a:r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宫格内数字不重复</a:t>
            </a:r>
            <a:endParaRPr kumimoji="1" lang="en-US" altLang="zh-CN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一共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9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个</a:t>
            </a:r>
            <a:r>
              <a:rPr kumimoji="1" lang="en-US" altLang="zh-CN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9</a:t>
            </a:r>
            <a:r>
              <a:rPr kumimoji="1" lang="zh-CN" altLang="en-US" sz="2400" b="0" i="0" dirty="0">
                <a:latin typeface="Source Han Sans CN" charset="-122"/>
                <a:ea typeface="Source Han Sans CN" charset="-122"/>
                <a:cs typeface="Source Han Sans CN" charset="-122"/>
              </a:rPr>
              <a:t>宫格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593BA1-089B-3E4C-9066-0F5C6F983B59}"/>
              </a:ext>
            </a:extLst>
          </p:cNvPr>
          <p:cNvSpPr txBox="1"/>
          <p:nvPr/>
        </p:nvSpPr>
        <p:spPr>
          <a:xfrm>
            <a:off x="474562" y="4606724"/>
            <a:ext cx="266217" cy="6366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0" i="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09A061-D052-FB4A-B603-7ECDDAFD8FAF}"/>
              </a:ext>
            </a:extLst>
          </p:cNvPr>
          <p:cNvSpPr txBox="1"/>
          <p:nvPr/>
        </p:nvSpPr>
        <p:spPr>
          <a:xfrm>
            <a:off x="740779" y="5243332"/>
            <a:ext cx="262279" cy="55475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0" i="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27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EDE9F2-2936-5D42-B155-C10263BD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：数独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D5E028-B5A9-2B4D-98B1-FE9170BC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7" y="1995024"/>
            <a:ext cx="7834454" cy="45908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327B1A-DAF5-1E44-B180-FAB4A594049A}"/>
              </a:ext>
            </a:extLst>
          </p:cNvPr>
          <p:cNvSpPr txBox="1"/>
          <p:nvPr/>
        </p:nvSpPr>
        <p:spPr>
          <a:xfrm>
            <a:off x="1043329" y="1440762"/>
            <a:ext cx="322933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ource Han Sans CN" charset="-122"/>
                <a:ea typeface="Source Han Sans CN" charset="-122"/>
                <a:cs typeface="Source Han Sans CN" charset="-122"/>
              </a:rPr>
              <a:t>读入与预处理</a:t>
            </a:r>
            <a:endParaRPr kumimoji="1" lang="zh-CN" altLang="en-US" sz="2400" b="0" i="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139461"/>
      </p:ext>
    </p:extLst>
  </p:cSld>
  <p:clrMapOvr>
    <a:masterClrMapping/>
  </p:clrMapOvr>
</p:sld>
</file>

<file path=ppt/theme/theme1.xml><?xml version="1.0" encoding="utf-8"?>
<a:theme xmlns:a="http://schemas.openxmlformats.org/drawingml/2006/main" name="课程模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ctr">
          <a:defRPr kumimoji="1" sz="2400" b="0" i="0" smtClean="0">
            <a:solidFill>
              <a:schemeClr val="bg1"/>
            </a:solidFill>
            <a:latin typeface="Source Han Sans CN" charset="-122"/>
            <a:ea typeface="Source Han Sans CN" charset="-122"/>
            <a:cs typeface="Source Han Sans CN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</TotalTime>
  <Words>1564</Words>
  <Application>Microsoft Macintosh PowerPoint</Application>
  <PresentationFormat>宽屏</PresentationFormat>
  <Paragraphs>186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DengXian</vt:lpstr>
      <vt:lpstr>AliHYAiHei-Beta</vt:lpstr>
      <vt:lpstr>Heiti SC Medium</vt:lpstr>
      <vt:lpstr>Kaiti SC</vt:lpstr>
      <vt:lpstr>Source Han Sans CN</vt:lpstr>
      <vt:lpstr>Source Han Sans CN Medium</vt:lpstr>
      <vt:lpstr>Arial</vt:lpstr>
      <vt:lpstr>Consolas</vt:lpstr>
      <vt:lpstr>Monaco for Powerline</vt:lpstr>
      <vt:lpstr>Times New Roman</vt:lpstr>
      <vt:lpstr>Wingdings</vt:lpstr>
      <vt:lpstr>课程模版</vt:lpstr>
      <vt:lpstr>2019NOIP系统训练营   普及组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庄杰</dc:creator>
  <cp:lastModifiedBy>瀚 清</cp:lastModifiedBy>
  <cp:revision>332</cp:revision>
  <dcterms:created xsi:type="dcterms:W3CDTF">2018-01-26T10:42:19Z</dcterms:created>
  <dcterms:modified xsi:type="dcterms:W3CDTF">2019-05-25T10:42:10Z</dcterms:modified>
</cp:coreProperties>
</file>